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  <p:sldMasterId id="2147483675" r:id="rId3"/>
    <p:sldMasterId id="2147483840" r:id="rId4"/>
  </p:sldMasterIdLst>
  <p:notesMasterIdLst>
    <p:notesMasterId r:id="rId35"/>
  </p:notesMasterIdLst>
  <p:handoutMasterIdLst>
    <p:handoutMasterId r:id="rId36"/>
  </p:handoutMasterIdLst>
  <p:sldIdLst>
    <p:sldId id="256" r:id="rId5"/>
    <p:sldId id="529" r:id="rId6"/>
    <p:sldId id="502" r:id="rId7"/>
    <p:sldId id="379" r:id="rId8"/>
    <p:sldId id="496" r:id="rId9"/>
    <p:sldId id="585" r:id="rId10"/>
    <p:sldId id="591" r:id="rId11"/>
    <p:sldId id="592" r:id="rId12"/>
    <p:sldId id="594" r:id="rId13"/>
    <p:sldId id="595" r:id="rId14"/>
    <p:sldId id="598" r:id="rId15"/>
    <p:sldId id="599" r:id="rId16"/>
    <p:sldId id="587" r:id="rId17"/>
    <p:sldId id="596" r:id="rId18"/>
    <p:sldId id="597" r:id="rId19"/>
    <p:sldId id="588" r:id="rId20"/>
    <p:sldId id="593" r:id="rId21"/>
    <p:sldId id="589" r:id="rId22"/>
    <p:sldId id="497" r:id="rId23"/>
    <p:sldId id="542" r:id="rId24"/>
    <p:sldId id="480" r:id="rId25"/>
    <p:sldId id="481" r:id="rId26"/>
    <p:sldId id="600" r:id="rId27"/>
    <p:sldId id="601" r:id="rId28"/>
    <p:sldId id="555" r:id="rId29"/>
    <p:sldId id="553" r:id="rId30"/>
    <p:sldId id="507" r:id="rId31"/>
    <p:sldId id="508" r:id="rId32"/>
    <p:sldId id="509" r:id="rId33"/>
    <p:sldId id="590" r:id="rId34"/>
  </p:sldIdLst>
  <p:sldSz cx="9144000" cy="6858000" type="screen4x3"/>
  <p:notesSz cx="6781800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4000"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4000"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4000"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4000"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4000"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4000"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4000"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4000"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4000"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003399"/>
    <a:srgbClr val="0000FF"/>
    <a:srgbClr val="CCECFF"/>
    <a:srgbClr val="0033CC"/>
    <a:srgbClr val="99CCFF"/>
    <a:srgbClr val="FFCCFF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20" autoAdjust="0"/>
    <p:restoredTop sz="87922" autoAdjust="0"/>
  </p:normalViewPr>
  <p:slideViewPr>
    <p:cSldViewPr>
      <p:cViewPr varScale="1">
        <p:scale>
          <a:sx n="68" d="100"/>
          <a:sy n="68" d="100"/>
        </p:scale>
        <p:origin x="163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01B54C8-F02A-464F-9E20-04EF0BE7D24F}" type="doc">
      <dgm:prSet loTypeId="urn:microsoft.com/office/officeart/2005/8/layout/h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43FB9EC-A618-4E7A-A0FB-FF5CC713BB0E}">
      <dgm:prSet phldrT="[Текст]"/>
      <dgm:spPr/>
      <dgm:t>
        <a:bodyPr/>
        <a:lstStyle/>
        <a:p>
          <a:r>
            <a:rPr lang="ru-RU" dirty="0" err="1" smtClean="0"/>
            <a:t>ЗУНы</a:t>
          </a:r>
          <a:endParaRPr lang="ru-RU" dirty="0"/>
        </a:p>
      </dgm:t>
    </dgm:pt>
    <dgm:pt modelId="{79E1FE53-CADE-477E-9A32-E78B12B0BB9F}" type="parTrans" cxnId="{CBC05C9D-6C15-4E48-ACFA-5D8F0CAEEA3A}">
      <dgm:prSet/>
      <dgm:spPr/>
      <dgm:t>
        <a:bodyPr/>
        <a:lstStyle/>
        <a:p>
          <a:endParaRPr lang="ru-RU"/>
        </a:p>
      </dgm:t>
    </dgm:pt>
    <dgm:pt modelId="{E74F9BF2-76FB-48A1-86E0-61BEB55E715A}" type="sibTrans" cxnId="{CBC05C9D-6C15-4E48-ACFA-5D8F0CAEEA3A}">
      <dgm:prSet/>
      <dgm:spPr/>
      <dgm:t>
        <a:bodyPr/>
        <a:lstStyle/>
        <a:p>
          <a:endParaRPr lang="ru-RU"/>
        </a:p>
      </dgm:t>
    </dgm:pt>
    <dgm:pt modelId="{3FD8EA19-C221-4F13-914F-3A1FC8CCE0E0}">
      <dgm:prSet phldrT="[Текст]"/>
      <dgm:spPr/>
      <dgm:t>
        <a:bodyPr/>
        <a:lstStyle/>
        <a:p>
          <a:r>
            <a:rPr lang="ru-RU" dirty="0" smtClean="0"/>
            <a:t>Развитие личности на основе усвоения </a:t>
          </a:r>
          <a:r>
            <a:rPr lang="ru-RU" b="1" dirty="0" smtClean="0"/>
            <a:t>максимально возможного объема информации</a:t>
          </a:r>
          <a:endParaRPr lang="ru-RU" dirty="0"/>
        </a:p>
      </dgm:t>
    </dgm:pt>
    <dgm:pt modelId="{9F39E27A-B755-4CF3-8CE3-08DD2FC26969}" type="parTrans" cxnId="{DC7DC0CC-25D2-4C4D-A15F-B68E656B98D4}">
      <dgm:prSet/>
      <dgm:spPr/>
      <dgm:t>
        <a:bodyPr/>
        <a:lstStyle/>
        <a:p>
          <a:endParaRPr lang="ru-RU"/>
        </a:p>
      </dgm:t>
    </dgm:pt>
    <dgm:pt modelId="{4547A121-81CA-4E35-9986-D400E653EE00}" type="sibTrans" cxnId="{DC7DC0CC-25D2-4C4D-A15F-B68E656B98D4}">
      <dgm:prSet/>
      <dgm:spPr/>
      <dgm:t>
        <a:bodyPr/>
        <a:lstStyle/>
        <a:p>
          <a:endParaRPr lang="ru-RU"/>
        </a:p>
      </dgm:t>
    </dgm:pt>
    <dgm:pt modelId="{78C77406-78F7-4346-A26C-AF6B832184AB}">
      <dgm:prSet phldrT="[Текст]"/>
      <dgm:spPr/>
      <dgm:t>
        <a:bodyPr/>
        <a:lstStyle/>
        <a:p>
          <a:r>
            <a:rPr lang="ru-RU" dirty="0" smtClean="0"/>
            <a:t>УУД</a:t>
          </a:r>
          <a:endParaRPr lang="ru-RU" dirty="0"/>
        </a:p>
      </dgm:t>
    </dgm:pt>
    <dgm:pt modelId="{059773DF-2144-488D-9C1C-E7B6B5FF027B}" type="parTrans" cxnId="{F4F25FB5-FDE5-4CDB-9851-5CAE13439DDD}">
      <dgm:prSet/>
      <dgm:spPr/>
      <dgm:t>
        <a:bodyPr/>
        <a:lstStyle/>
        <a:p>
          <a:endParaRPr lang="ru-RU"/>
        </a:p>
      </dgm:t>
    </dgm:pt>
    <dgm:pt modelId="{4D571577-103A-470F-BAD8-CA15662291DD}" type="sibTrans" cxnId="{F4F25FB5-FDE5-4CDB-9851-5CAE13439DDD}">
      <dgm:prSet/>
      <dgm:spPr/>
      <dgm:t>
        <a:bodyPr/>
        <a:lstStyle/>
        <a:p>
          <a:endParaRPr lang="ru-RU"/>
        </a:p>
      </dgm:t>
    </dgm:pt>
    <dgm:pt modelId="{EF840B16-876D-414B-8FF0-895A01AB2141}">
      <dgm:prSet phldrT="[Текст]"/>
      <dgm:spPr/>
      <dgm:t>
        <a:bodyPr/>
        <a:lstStyle/>
        <a:p>
          <a:r>
            <a:rPr lang="ru-RU" dirty="0" smtClean="0"/>
            <a:t>Развитие личности на основе усвоения </a:t>
          </a:r>
          <a:r>
            <a:rPr lang="ru-RU" b="1" dirty="0" smtClean="0"/>
            <a:t>универсальных учебных действий</a:t>
          </a:r>
          <a:endParaRPr lang="ru-RU" dirty="0"/>
        </a:p>
      </dgm:t>
    </dgm:pt>
    <dgm:pt modelId="{AF788126-FFFD-4A69-9DAF-7D5AB0DCE829}" type="parTrans" cxnId="{C6F6DEE0-93C3-4C55-8A2E-5FC31E42F47B}">
      <dgm:prSet/>
      <dgm:spPr/>
      <dgm:t>
        <a:bodyPr/>
        <a:lstStyle/>
        <a:p>
          <a:endParaRPr lang="ru-RU"/>
        </a:p>
      </dgm:t>
    </dgm:pt>
    <dgm:pt modelId="{F85711D3-1FA3-43E0-A0BA-4B51EF06D2F7}" type="sibTrans" cxnId="{C6F6DEE0-93C3-4C55-8A2E-5FC31E42F47B}">
      <dgm:prSet/>
      <dgm:spPr/>
      <dgm:t>
        <a:bodyPr/>
        <a:lstStyle/>
        <a:p>
          <a:endParaRPr lang="ru-RU"/>
        </a:p>
      </dgm:t>
    </dgm:pt>
    <dgm:pt modelId="{CF4432A3-E954-4AD0-9DBF-A08BAD880451}" type="pres">
      <dgm:prSet presAssocID="{201B54C8-F02A-464F-9E20-04EF0BE7D24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4B1A62E-FFFB-47F7-955A-6313C20F2022}" type="pres">
      <dgm:prSet presAssocID="{543FB9EC-A618-4E7A-A0FB-FF5CC713BB0E}" presName="composite" presStyleCnt="0"/>
      <dgm:spPr/>
      <dgm:t>
        <a:bodyPr/>
        <a:lstStyle/>
        <a:p>
          <a:endParaRPr lang="ru-RU"/>
        </a:p>
      </dgm:t>
    </dgm:pt>
    <dgm:pt modelId="{C947C51F-73DD-4C73-8007-3249555586B9}" type="pres">
      <dgm:prSet presAssocID="{543FB9EC-A618-4E7A-A0FB-FF5CC713BB0E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6B6992-3562-4368-A94B-BFCC720EAB21}" type="pres">
      <dgm:prSet presAssocID="{543FB9EC-A618-4E7A-A0FB-FF5CC713BB0E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BF4750-80B3-4F3C-A74A-36282D373E2A}" type="pres">
      <dgm:prSet presAssocID="{E74F9BF2-76FB-48A1-86E0-61BEB55E715A}" presName="space" presStyleCnt="0"/>
      <dgm:spPr/>
      <dgm:t>
        <a:bodyPr/>
        <a:lstStyle/>
        <a:p>
          <a:endParaRPr lang="ru-RU"/>
        </a:p>
      </dgm:t>
    </dgm:pt>
    <dgm:pt modelId="{91DE11F0-AE2D-434C-BBCA-454B1B20AAC8}" type="pres">
      <dgm:prSet presAssocID="{78C77406-78F7-4346-A26C-AF6B832184AB}" presName="composite" presStyleCnt="0"/>
      <dgm:spPr/>
      <dgm:t>
        <a:bodyPr/>
        <a:lstStyle/>
        <a:p>
          <a:endParaRPr lang="ru-RU"/>
        </a:p>
      </dgm:t>
    </dgm:pt>
    <dgm:pt modelId="{4EFC4A11-29FE-4957-A8B3-2F778BCC25F4}" type="pres">
      <dgm:prSet presAssocID="{78C77406-78F7-4346-A26C-AF6B832184AB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534FBE-64A5-4937-9919-C93E7087502D}" type="pres">
      <dgm:prSet presAssocID="{78C77406-78F7-4346-A26C-AF6B832184AB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7F233F0-330C-424B-823E-B7E3F1A6C3F0}" type="presOf" srcId="{543FB9EC-A618-4E7A-A0FB-FF5CC713BB0E}" destId="{C947C51F-73DD-4C73-8007-3249555586B9}" srcOrd="0" destOrd="0" presId="urn:microsoft.com/office/officeart/2005/8/layout/hList1"/>
    <dgm:cxn modelId="{2152BF67-8DBE-4A18-A03A-37FB47573A4E}" type="presOf" srcId="{78C77406-78F7-4346-A26C-AF6B832184AB}" destId="{4EFC4A11-29FE-4957-A8B3-2F778BCC25F4}" srcOrd="0" destOrd="0" presId="urn:microsoft.com/office/officeart/2005/8/layout/hList1"/>
    <dgm:cxn modelId="{CBC05C9D-6C15-4E48-ACFA-5D8F0CAEEA3A}" srcId="{201B54C8-F02A-464F-9E20-04EF0BE7D24F}" destId="{543FB9EC-A618-4E7A-A0FB-FF5CC713BB0E}" srcOrd="0" destOrd="0" parTransId="{79E1FE53-CADE-477E-9A32-E78B12B0BB9F}" sibTransId="{E74F9BF2-76FB-48A1-86E0-61BEB55E715A}"/>
    <dgm:cxn modelId="{C6F6DEE0-93C3-4C55-8A2E-5FC31E42F47B}" srcId="{78C77406-78F7-4346-A26C-AF6B832184AB}" destId="{EF840B16-876D-414B-8FF0-895A01AB2141}" srcOrd="0" destOrd="0" parTransId="{AF788126-FFFD-4A69-9DAF-7D5AB0DCE829}" sibTransId="{F85711D3-1FA3-43E0-A0BA-4B51EF06D2F7}"/>
    <dgm:cxn modelId="{B489C4A6-65B2-45DA-8C60-5F2958FC0FFD}" type="presOf" srcId="{201B54C8-F02A-464F-9E20-04EF0BE7D24F}" destId="{CF4432A3-E954-4AD0-9DBF-A08BAD880451}" srcOrd="0" destOrd="0" presId="urn:microsoft.com/office/officeart/2005/8/layout/hList1"/>
    <dgm:cxn modelId="{DC7DC0CC-25D2-4C4D-A15F-B68E656B98D4}" srcId="{543FB9EC-A618-4E7A-A0FB-FF5CC713BB0E}" destId="{3FD8EA19-C221-4F13-914F-3A1FC8CCE0E0}" srcOrd="0" destOrd="0" parTransId="{9F39E27A-B755-4CF3-8CE3-08DD2FC26969}" sibTransId="{4547A121-81CA-4E35-9986-D400E653EE00}"/>
    <dgm:cxn modelId="{B47BF948-445C-465A-A327-697360DADD26}" type="presOf" srcId="{EF840B16-876D-414B-8FF0-895A01AB2141}" destId="{A4534FBE-64A5-4937-9919-C93E7087502D}" srcOrd="0" destOrd="0" presId="urn:microsoft.com/office/officeart/2005/8/layout/hList1"/>
    <dgm:cxn modelId="{F4F25FB5-FDE5-4CDB-9851-5CAE13439DDD}" srcId="{201B54C8-F02A-464F-9E20-04EF0BE7D24F}" destId="{78C77406-78F7-4346-A26C-AF6B832184AB}" srcOrd="1" destOrd="0" parTransId="{059773DF-2144-488D-9C1C-E7B6B5FF027B}" sibTransId="{4D571577-103A-470F-BAD8-CA15662291DD}"/>
    <dgm:cxn modelId="{977811EB-E162-4658-8D76-5F9DD1834A18}" type="presOf" srcId="{3FD8EA19-C221-4F13-914F-3A1FC8CCE0E0}" destId="{6B6B6992-3562-4368-A94B-BFCC720EAB21}" srcOrd="0" destOrd="0" presId="urn:microsoft.com/office/officeart/2005/8/layout/hList1"/>
    <dgm:cxn modelId="{564C7C7B-1F31-42E6-A4D0-463BF0231BBC}" type="presParOf" srcId="{CF4432A3-E954-4AD0-9DBF-A08BAD880451}" destId="{44B1A62E-FFFB-47F7-955A-6313C20F2022}" srcOrd="0" destOrd="0" presId="urn:microsoft.com/office/officeart/2005/8/layout/hList1"/>
    <dgm:cxn modelId="{AE57422F-65D3-4A82-9F49-A15273004DE3}" type="presParOf" srcId="{44B1A62E-FFFB-47F7-955A-6313C20F2022}" destId="{C947C51F-73DD-4C73-8007-3249555586B9}" srcOrd="0" destOrd="0" presId="urn:microsoft.com/office/officeart/2005/8/layout/hList1"/>
    <dgm:cxn modelId="{B69249C5-B7FE-4B45-A7C0-FC912C5DC92B}" type="presParOf" srcId="{44B1A62E-FFFB-47F7-955A-6313C20F2022}" destId="{6B6B6992-3562-4368-A94B-BFCC720EAB21}" srcOrd="1" destOrd="0" presId="urn:microsoft.com/office/officeart/2005/8/layout/hList1"/>
    <dgm:cxn modelId="{0708E40B-91F5-4C30-99B5-93FBFDF0EE98}" type="presParOf" srcId="{CF4432A3-E954-4AD0-9DBF-A08BAD880451}" destId="{DFBF4750-80B3-4F3C-A74A-36282D373E2A}" srcOrd="1" destOrd="0" presId="urn:microsoft.com/office/officeart/2005/8/layout/hList1"/>
    <dgm:cxn modelId="{64A6D3E5-3C29-4A5C-91AB-65D6A85769CF}" type="presParOf" srcId="{CF4432A3-E954-4AD0-9DBF-A08BAD880451}" destId="{91DE11F0-AE2D-434C-BBCA-454B1B20AAC8}" srcOrd="2" destOrd="0" presId="urn:microsoft.com/office/officeart/2005/8/layout/hList1"/>
    <dgm:cxn modelId="{2259D6E4-47A5-4F7F-A673-71AF87BB0679}" type="presParOf" srcId="{91DE11F0-AE2D-434C-BBCA-454B1B20AAC8}" destId="{4EFC4A11-29FE-4957-A8B3-2F778BCC25F4}" srcOrd="0" destOrd="0" presId="urn:microsoft.com/office/officeart/2005/8/layout/hList1"/>
    <dgm:cxn modelId="{1007F89E-FA58-401C-B710-7B2827E7AF0A}" type="presParOf" srcId="{91DE11F0-AE2D-434C-BBCA-454B1B20AAC8}" destId="{A4534FBE-64A5-4937-9919-C93E7087502D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32E46B7-11C9-4BF8-BB94-E296B0D123E7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1AF77D53-B898-47F0-AB55-ADDFC9D5B5BE}">
      <dgm:prSet phldrT="[Текст]" custT="1"/>
      <dgm:spPr/>
      <dgm:t>
        <a:bodyPr/>
        <a:lstStyle/>
        <a:p>
          <a:r>
            <a:rPr lang="ru-RU" sz="1800" b="1" dirty="0" smtClean="0"/>
            <a:t>Обучение</a:t>
          </a:r>
          <a:endParaRPr lang="ru-RU" sz="1800" b="1" dirty="0"/>
        </a:p>
      </dgm:t>
    </dgm:pt>
    <dgm:pt modelId="{D590AC4F-DA46-463C-938D-8B6BFFC6CAF7}" type="parTrans" cxnId="{465C47F6-D36D-4778-B7EC-FDA8DE79868B}">
      <dgm:prSet/>
      <dgm:spPr/>
      <dgm:t>
        <a:bodyPr/>
        <a:lstStyle/>
        <a:p>
          <a:endParaRPr lang="ru-RU"/>
        </a:p>
      </dgm:t>
    </dgm:pt>
    <dgm:pt modelId="{7FD5AE8A-5700-4521-AB1E-CEF039B37342}" type="sibTrans" cxnId="{465C47F6-D36D-4778-B7EC-FDA8DE79868B}">
      <dgm:prSet/>
      <dgm:spPr/>
      <dgm:t>
        <a:bodyPr/>
        <a:lstStyle/>
        <a:p>
          <a:endParaRPr lang="ru-RU"/>
        </a:p>
      </dgm:t>
    </dgm:pt>
    <dgm:pt modelId="{C51F4CCF-3A3C-4FF4-8AE3-5FB0F21C1264}">
      <dgm:prSet phldrT="[Текст]" custT="1"/>
      <dgm:spPr/>
      <dgm:t>
        <a:bodyPr/>
        <a:lstStyle/>
        <a:p>
          <a:r>
            <a:rPr lang="ru-RU" sz="1800" b="1" dirty="0" smtClean="0"/>
            <a:t>Деятельность</a:t>
          </a:r>
          <a:endParaRPr lang="ru-RU" sz="1800" b="1" dirty="0"/>
        </a:p>
      </dgm:t>
    </dgm:pt>
    <dgm:pt modelId="{24BAEF25-7EFB-4CE4-9FB3-1C2406B8EF1F}" type="parTrans" cxnId="{641CFA36-8306-41D1-8A80-8E92176D2DE8}">
      <dgm:prSet/>
      <dgm:spPr/>
      <dgm:t>
        <a:bodyPr/>
        <a:lstStyle/>
        <a:p>
          <a:endParaRPr lang="ru-RU"/>
        </a:p>
      </dgm:t>
    </dgm:pt>
    <dgm:pt modelId="{3F45B064-9E52-49C2-A062-A5F042F9FF88}" type="sibTrans" cxnId="{641CFA36-8306-41D1-8A80-8E92176D2DE8}">
      <dgm:prSet/>
      <dgm:spPr/>
      <dgm:t>
        <a:bodyPr/>
        <a:lstStyle/>
        <a:p>
          <a:endParaRPr lang="ru-RU"/>
        </a:p>
      </dgm:t>
    </dgm:pt>
    <dgm:pt modelId="{9CE61300-3317-49C5-A165-EFCD70432A99}">
      <dgm:prSet phldrT="[Текст]" custT="1"/>
      <dgm:spPr/>
      <dgm:t>
        <a:bodyPr/>
        <a:lstStyle/>
        <a:p>
          <a:r>
            <a:rPr lang="ru-RU" sz="1800" b="1" dirty="0" smtClean="0"/>
            <a:t>Развитие</a:t>
          </a:r>
          <a:endParaRPr lang="ru-RU" sz="1800" b="1" dirty="0"/>
        </a:p>
      </dgm:t>
    </dgm:pt>
    <dgm:pt modelId="{D803C9A9-0E7E-49C4-B245-AE7CA19FD525}" type="parTrans" cxnId="{5FBBC025-04F8-47BC-8183-B99000816226}">
      <dgm:prSet/>
      <dgm:spPr/>
      <dgm:t>
        <a:bodyPr/>
        <a:lstStyle/>
        <a:p>
          <a:endParaRPr lang="ru-RU"/>
        </a:p>
      </dgm:t>
    </dgm:pt>
    <dgm:pt modelId="{37F27454-2936-45EC-91B5-E655024D01C9}" type="sibTrans" cxnId="{5FBBC025-04F8-47BC-8183-B99000816226}">
      <dgm:prSet/>
      <dgm:spPr/>
      <dgm:t>
        <a:bodyPr/>
        <a:lstStyle/>
        <a:p>
          <a:endParaRPr lang="ru-RU"/>
        </a:p>
      </dgm:t>
    </dgm:pt>
    <dgm:pt modelId="{09E46AC7-65F5-4403-97A8-543E86AB1AE1}" type="pres">
      <dgm:prSet presAssocID="{D32E46B7-11C9-4BF8-BB94-E296B0D123E7}" presName="arrowDiagram" presStyleCnt="0">
        <dgm:presLayoutVars>
          <dgm:chMax val="5"/>
          <dgm:dir/>
          <dgm:resizeHandles val="exact"/>
        </dgm:presLayoutVars>
      </dgm:prSet>
      <dgm:spPr/>
    </dgm:pt>
    <dgm:pt modelId="{A016F0AE-9285-4673-948F-BD1048FAE941}" type="pres">
      <dgm:prSet presAssocID="{D32E46B7-11C9-4BF8-BB94-E296B0D123E7}" presName="arrow" presStyleLbl="bgShp" presStyleIdx="0" presStyleCnt="1" custScaleX="100000"/>
      <dgm:spPr/>
    </dgm:pt>
    <dgm:pt modelId="{784FAB49-6216-4C5E-82B7-78619B17B823}" type="pres">
      <dgm:prSet presAssocID="{D32E46B7-11C9-4BF8-BB94-E296B0D123E7}" presName="arrowDiagram3" presStyleCnt="0"/>
      <dgm:spPr/>
    </dgm:pt>
    <dgm:pt modelId="{030DC85D-519D-41DC-BD66-B68C80E29196}" type="pres">
      <dgm:prSet presAssocID="{1AF77D53-B898-47F0-AB55-ADDFC9D5B5BE}" presName="bullet3a" presStyleLbl="node1" presStyleIdx="0" presStyleCnt="3"/>
      <dgm:spPr/>
    </dgm:pt>
    <dgm:pt modelId="{D86454C1-6AAD-4054-A48F-69370993E065}" type="pres">
      <dgm:prSet presAssocID="{1AF77D53-B898-47F0-AB55-ADDFC9D5B5BE}" presName="textBox3a" presStyleLbl="revTx" presStyleIdx="0" presStyleCnt="3" custLinFactNeighborX="869" custLinFactNeighborY="38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6C02AC-533D-4582-A5BE-55D046D2BE29}" type="pres">
      <dgm:prSet presAssocID="{C51F4CCF-3A3C-4FF4-8AE3-5FB0F21C1264}" presName="bullet3b" presStyleLbl="node1" presStyleIdx="1" presStyleCnt="3"/>
      <dgm:spPr/>
    </dgm:pt>
    <dgm:pt modelId="{CF74C2CC-C8B1-44EE-B032-CB22E36A0C90}" type="pres">
      <dgm:prSet presAssocID="{C51F4CCF-3A3C-4FF4-8AE3-5FB0F21C1264}" presName="textBox3b" presStyleLbl="revTx" presStyleIdx="1" presStyleCnt="3" custScaleX="215774" custLinFactNeighborX="66964" custLinFactNeighborY="2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1CEC0D-4EF7-42FA-A03D-6F255C34750B}" type="pres">
      <dgm:prSet presAssocID="{9CE61300-3317-49C5-A165-EFCD70432A99}" presName="bullet3c" presStyleLbl="node1" presStyleIdx="2" presStyleCnt="3"/>
      <dgm:spPr/>
    </dgm:pt>
    <dgm:pt modelId="{6F9ABFA6-FFA9-42AA-AA63-8C8C463C1949}" type="pres">
      <dgm:prSet presAssocID="{9CE61300-3317-49C5-A165-EFCD70432A99}" presName="textBox3c" presStyleLbl="revTx" presStyleIdx="2" presStyleCnt="3" custScaleX="119280" custLinFactNeighborX="52678" custLinFactNeighborY="-27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67C41ED-A9F5-4E28-9F7E-42C008A8D911}" type="presOf" srcId="{C51F4CCF-3A3C-4FF4-8AE3-5FB0F21C1264}" destId="{CF74C2CC-C8B1-44EE-B032-CB22E36A0C90}" srcOrd="0" destOrd="0" presId="urn:microsoft.com/office/officeart/2005/8/layout/arrow2"/>
    <dgm:cxn modelId="{3D9C21D7-7DB6-444A-AE4B-98C87B5D0040}" type="presOf" srcId="{1AF77D53-B898-47F0-AB55-ADDFC9D5B5BE}" destId="{D86454C1-6AAD-4054-A48F-69370993E065}" srcOrd="0" destOrd="0" presId="urn:microsoft.com/office/officeart/2005/8/layout/arrow2"/>
    <dgm:cxn modelId="{1D7AC6F6-E16D-4C0C-97F8-11B2178B78E2}" type="presOf" srcId="{9CE61300-3317-49C5-A165-EFCD70432A99}" destId="{6F9ABFA6-FFA9-42AA-AA63-8C8C463C1949}" srcOrd="0" destOrd="0" presId="urn:microsoft.com/office/officeart/2005/8/layout/arrow2"/>
    <dgm:cxn modelId="{9B08D3CF-3826-462C-835A-445823DE6BB9}" type="presOf" srcId="{D32E46B7-11C9-4BF8-BB94-E296B0D123E7}" destId="{09E46AC7-65F5-4403-97A8-543E86AB1AE1}" srcOrd="0" destOrd="0" presId="urn:microsoft.com/office/officeart/2005/8/layout/arrow2"/>
    <dgm:cxn modelId="{465C47F6-D36D-4778-B7EC-FDA8DE79868B}" srcId="{D32E46B7-11C9-4BF8-BB94-E296B0D123E7}" destId="{1AF77D53-B898-47F0-AB55-ADDFC9D5B5BE}" srcOrd="0" destOrd="0" parTransId="{D590AC4F-DA46-463C-938D-8B6BFFC6CAF7}" sibTransId="{7FD5AE8A-5700-4521-AB1E-CEF039B37342}"/>
    <dgm:cxn modelId="{641CFA36-8306-41D1-8A80-8E92176D2DE8}" srcId="{D32E46B7-11C9-4BF8-BB94-E296B0D123E7}" destId="{C51F4CCF-3A3C-4FF4-8AE3-5FB0F21C1264}" srcOrd="1" destOrd="0" parTransId="{24BAEF25-7EFB-4CE4-9FB3-1C2406B8EF1F}" sibTransId="{3F45B064-9E52-49C2-A062-A5F042F9FF88}"/>
    <dgm:cxn modelId="{5FBBC025-04F8-47BC-8183-B99000816226}" srcId="{D32E46B7-11C9-4BF8-BB94-E296B0D123E7}" destId="{9CE61300-3317-49C5-A165-EFCD70432A99}" srcOrd="2" destOrd="0" parTransId="{D803C9A9-0E7E-49C4-B245-AE7CA19FD525}" sibTransId="{37F27454-2936-45EC-91B5-E655024D01C9}"/>
    <dgm:cxn modelId="{0051E2DB-8585-4AAA-8E40-FF9FAD961203}" type="presParOf" srcId="{09E46AC7-65F5-4403-97A8-543E86AB1AE1}" destId="{A016F0AE-9285-4673-948F-BD1048FAE941}" srcOrd="0" destOrd="0" presId="urn:microsoft.com/office/officeart/2005/8/layout/arrow2"/>
    <dgm:cxn modelId="{112C9EFC-3229-4182-AC28-70004DCB0334}" type="presParOf" srcId="{09E46AC7-65F5-4403-97A8-543E86AB1AE1}" destId="{784FAB49-6216-4C5E-82B7-78619B17B823}" srcOrd="1" destOrd="0" presId="urn:microsoft.com/office/officeart/2005/8/layout/arrow2"/>
    <dgm:cxn modelId="{9C377BA6-1437-4783-99AC-0DCE715C19A3}" type="presParOf" srcId="{784FAB49-6216-4C5E-82B7-78619B17B823}" destId="{030DC85D-519D-41DC-BD66-B68C80E29196}" srcOrd="0" destOrd="0" presId="urn:microsoft.com/office/officeart/2005/8/layout/arrow2"/>
    <dgm:cxn modelId="{73F82780-7A23-4616-B30A-B3EFC9DFE6B3}" type="presParOf" srcId="{784FAB49-6216-4C5E-82B7-78619B17B823}" destId="{D86454C1-6AAD-4054-A48F-69370993E065}" srcOrd="1" destOrd="0" presId="urn:microsoft.com/office/officeart/2005/8/layout/arrow2"/>
    <dgm:cxn modelId="{24B8B73B-D3CC-4C3B-A282-9007596407B0}" type="presParOf" srcId="{784FAB49-6216-4C5E-82B7-78619B17B823}" destId="{3B6C02AC-533D-4582-A5BE-55D046D2BE29}" srcOrd="2" destOrd="0" presId="urn:microsoft.com/office/officeart/2005/8/layout/arrow2"/>
    <dgm:cxn modelId="{FAEAE1EC-7B36-4DB3-BF59-F519DF7E310B}" type="presParOf" srcId="{784FAB49-6216-4C5E-82B7-78619B17B823}" destId="{CF74C2CC-C8B1-44EE-B032-CB22E36A0C90}" srcOrd="3" destOrd="0" presId="urn:microsoft.com/office/officeart/2005/8/layout/arrow2"/>
    <dgm:cxn modelId="{204AAB64-A1A0-42FF-A195-D87420C12963}" type="presParOf" srcId="{784FAB49-6216-4C5E-82B7-78619B17B823}" destId="{751CEC0D-4EF7-42FA-A03D-6F255C34750B}" srcOrd="4" destOrd="0" presId="urn:microsoft.com/office/officeart/2005/8/layout/arrow2"/>
    <dgm:cxn modelId="{516142CD-5D38-425A-9DEE-72DF53C49765}" type="presParOf" srcId="{784FAB49-6216-4C5E-82B7-78619B17B823}" destId="{6F9ABFA6-FFA9-42AA-AA63-8C8C463C1949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E130D8F-86AB-4A9A-A50F-FFBBE2601220}" type="doc">
      <dgm:prSet loTypeId="urn:microsoft.com/office/officeart/2005/8/layout/vList3#10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80700A7-7D5D-433B-A18D-E3496A603758}">
      <dgm:prSet/>
      <dgm:spPr/>
      <dgm:t>
        <a:bodyPr/>
        <a:lstStyle/>
        <a:p>
          <a:pPr rtl="0"/>
          <a:r>
            <a:rPr lang="ru-RU" dirty="0" smtClean="0"/>
            <a:t>Личностные</a:t>
          </a:r>
          <a:endParaRPr lang="ru-RU" dirty="0"/>
        </a:p>
      </dgm:t>
    </dgm:pt>
    <dgm:pt modelId="{EABA983E-622D-4EB1-9A4C-0DDF091AA5DA}" type="parTrans" cxnId="{87449D0B-43F1-4C60-B05B-8B8FBF4D727E}">
      <dgm:prSet/>
      <dgm:spPr/>
      <dgm:t>
        <a:bodyPr/>
        <a:lstStyle/>
        <a:p>
          <a:endParaRPr lang="ru-RU"/>
        </a:p>
      </dgm:t>
    </dgm:pt>
    <dgm:pt modelId="{6BFB5180-BF48-4399-AFD4-27CEDB285441}" type="sibTrans" cxnId="{87449D0B-43F1-4C60-B05B-8B8FBF4D727E}">
      <dgm:prSet/>
      <dgm:spPr/>
      <dgm:t>
        <a:bodyPr/>
        <a:lstStyle/>
        <a:p>
          <a:endParaRPr lang="ru-RU"/>
        </a:p>
      </dgm:t>
    </dgm:pt>
    <dgm:pt modelId="{653798D5-3B83-4B99-963E-66EF4D385A81}">
      <dgm:prSet/>
      <dgm:spPr/>
      <dgm:t>
        <a:bodyPr/>
        <a:lstStyle/>
        <a:p>
          <a:pPr rtl="0"/>
          <a:r>
            <a:rPr lang="ru-RU" dirty="0" err="1" smtClean="0"/>
            <a:t>Метапредметные</a:t>
          </a:r>
          <a:endParaRPr lang="ru-RU" dirty="0"/>
        </a:p>
      </dgm:t>
    </dgm:pt>
    <dgm:pt modelId="{E87A60D8-9DA2-4873-B1D0-994C25C6F157}" type="parTrans" cxnId="{691B7959-B17C-4B62-A0DC-42DBFF7EA54C}">
      <dgm:prSet/>
      <dgm:spPr/>
      <dgm:t>
        <a:bodyPr/>
        <a:lstStyle/>
        <a:p>
          <a:endParaRPr lang="ru-RU"/>
        </a:p>
      </dgm:t>
    </dgm:pt>
    <dgm:pt modelId="{303D9DB3-141D-4741-B034-1D6DBFC87837}" type="sibTrans" cxnId="{691B7959-B17C-4B62-A0DC-42DBFF7EA54C}">
      <dgm:prSet/>
      <dgm:spPr/>
      <dgm:t>
        <a:bodyPr/>
        <a:lstStyle/>
        <a:p>
          <a:endParaRPr lang="ru-RU"/>
        </a:p>
      </dgm:t>
    </dgm:pt>
    <dgm:pt modelId="{D0B528F3-91DA-4E1E-8176-90C249D5FBAF}">
      <dgm:prSet/>
      <dgm:spPr/>
      <dgm:t>
        <a:bodyPr/>
        <a:lstStyle/>
        <a:p>
          <a:pPr rtl="0"/>
          <a:r>
            <a:rPr lang="ru-RU" dirty="0" smtClean="0"/>
            <a:t>Предметные </a:t>
          </a:r>
          <a:endParaRPr lang="ru-RU" dirty="0"/>
        </a:p>
      </dgm:t>
    </dgm:pt>
    <dgm:pt modelId="{BDF02A0B-5DD8-4F1C-AD8A-DDE5CC5598C4}" type="parTrans" cxnId="{6D012EA9-9E2A-4D0D-BFCC-132E8C4E7338}">
      <dgm:prSet/>
      <dgm:spPr/>
      <dgm:t>
        <a:bodyPr/>
        <a:lstStyle/>
        <a:p>
          <a:endParaRPr lang="ru-RU"/>
        </a:p>
      </dgm:t>
    </dgm:pt>
    <dgm:pt modelId="{34D3FC98-13C3-4917-BACF-F2DBB7D00B6B}" type="sibTrans" cxnId="{6D012EA9-9E2A-4D0D-BFCC-132E8C4E7338}">
      <dgm:prSet/>
      <dgm:spPr/>
      <dgm:t>
        <a:bodyPr/>
        <a:lstStyle/>
        <a:p>
          <a:endParaRPr lang="ru-RU"/>
        </a:p>
      </dgm:t>
    </dgm:pt>
    <dgm:pt modelId="{EE359788-841E-46C1-92E0-214D456A3993}" type="pres">
      <dgm:prSet presAssocID="{BE130D8F-86AB-4A9A-A50F-FFBBE2601220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237161F-9DE7-4E75-9854-CAA951D4D013}" type="pres">
      <dgm:prSet presAssocID="{F80700A7-7D5D-433B-A18D-E3496A603758}" presName="composite" presStyleCnt="0"/>
      <dgm:spPr/>
    </dgm:pt>
    <dgm:pt modelId="{F348B179-44E1-428C-9579-79C74A05726F}" type="pres">
      <dgm:prSet presAssocID="{F80700A7-7D5D-433B-A18D-E3496A603758}" presName="imgShp" presStyleLbl="fgImgPlace1" presStyleIdx="0" presStyleCnt="3"/>
      <dgm:spPr>
        <a:blipFill rotWithShape="0">
          <a:blip xmlns:r="http://schemas.openxmlformats.org/officeDocument/2006/relationships" r:embed="rId1" cstate="screen">
            <a:extLst/>
          </a:blip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8ABAC7B9-58D9-4C7B-8E07-AF2FA6921A96}" type="pres">
      <dgm:prSet presAssocID="{F80700A7-7D5D-433B-A18D-E3496A603758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BF16FC-6028-468C-91CF-DE12C64B0A24}" type="pres">
      <dgm:prSet presAssocID="{6BFB5180-BF48-4399-AFD4-27CEDB285441}" presName="spacing" presStyleCnt="0"/>
      <dgm:spPr/>
    </dgm:pt>
    <dgm:pt modelId="{950A223C-374E-4C8B-9CC1-98E73E4AB7CB}" type="pres">
      <dgm:prSet presAssocID="{653798D5-3B83-4B99-963E-66EF4D385A81}" presName="composite" presStyleCnt="0"/>
      <dgm:spPr/>
    </dgm:pt>
    <dgm:pt modelId="{40E9F152-A1AE-4F0D-8456-777927479EC5}" type="pres">
      <dgm:prSet presAssocID="{653798D5-3B83-4B99-963E-66EF4D385A81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2CCFF2E-5DAB-40FF-9038-EF790D35D83E}" type="pres">
      <dgm:prSet presAssocID="{653798D5-3B83-4B99-963E-66EF4D385A81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6EC64E-1225-4903-9CED-6B87E47C1184}" type="pres">
      <dgm:prSet presAssocID="{303D9DB3-141D-4741-B034-1D6DBFC87837}" presName="spacing" presStyleCnt="0"/>
      <dgm:spPr/>
    </dgm:pt>
    <dgm:pt modelId="{66205088-1311-4A38-A802-C6A812978FC8}" type="pres">
      <dgm:prSet presAssocID="{D0B528F3-91DA-4E1E-8176-90C249D5FBAF}" presName="composite" presStyleCnt="0"/>
      <dgm:spPr/>
    </dgm:pt>
    <dgm:pt modelId="{1493441B-1025-4AFD-B674-D38AB20F9724}" type="pres">
      <dgm:prSet presAssocID="{D0B528F3-91DA-4E1E-8176-90C249D5FBAF}" presName="imgShp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C59EE70-A0D5-41F7-9396-2DE37BC0004D}" type="pres">
      <dgm:prSet presAssocID="{D0B528F3-91DA-4E1E-8176-90C249D5FBAF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F0BB78A-FCCB-4F51-90BF-8A4BCC9C3579}" type="presOf" srcId="{D0B528F3-91DA-4E1E-8176-90C249D5FBAF}" destId="{3C59EE70-A0D5-41F7-9396-2DE37BC0004D}" srcOrd="0" destOrd="0" presId="urn:microsoft.com/office/officeart/2005/8/layout/vList3#10"/>
    <dgm:cxn modelId="{87449D0B-43F1-4C60-B05B-8B8FBF4D727E}" srcId="{BE130D8F-86AB-4A9A-A50F-FFBBE2601220}" destId="{F80700A7-7D5D-433B-A18D-E3496A603758}" srcOrd="0" destOrd="0" parTransId="{EABA983E-622D-4EB1-9A4C-0DDF091AA5DA}" sibTransId="{6BFB5180-BF48-4399-AFD4-27CEDB285441}"/>
    <dgm:cxn modelId="{E060EA50-775E-4D7C-9147-D43A173A0D04}" type="presOf" srcId="{653798D5-3B83-4B99-963E-66EF4D385A81}" destId="{E2CCFF2E-5DAB-40FF-9038-EF790D35D83E}" srcOrd="0" destOrd="0" presId="urn:microsoft.com/office/officeart/2005/8/layout/vList3#10"/>
    <dgm:cxn modelId="{513EA02B-A14C-4105-87D7-2DB02F39D0F6}" type="presOf" srcId="{BE130D8F-86AB-4A9A-A50F-FFBBE2601220}" destId="{EE359788-841E-46C1-92E0-214D456A3993}" srcOrd="0" destOrd="0" presId="urn:microsoft.com/office/officeart/2005/8/layout/vList3#10"/>
    <dgm:cxn modelId="{C69989B8-00CF-46EB-848A-D6B990146AA7}" type="presOf" srcId="{F80700A7-7D5D-433B-A18D-E3496A603758}" destId="{8ABAC7B9-58D9-4C7B-8E07-AF2FA6921A96}" srcOrd="0" destOrd="0" presId="urn:microsoft.com/office/officeart/2005/8/layout/vList3#10"/>
    <dgm:cxn modelId="{691B7959-B17C-4B62-A0DC-42DBFF7EA54C}" srcId="{BE130D8F-86AB-4A9A-A50F-FFBBE2601220}" destId="{653798D5-3B83-4B99-963E-66EF4D385A81}" srcOrd="1" destOrd="0" parTransId="{E87A60D8-9DA2-4873-B1D0-994C25C6F157}" sibTransId="{303D9DB3-141D-4741-B034-1D6DBFC87837}"/>
    <dgm:cxn modelId="{6D012EA9-9E2A-4D0D-BFCC-132E8C4E7338}" srcId="{BE130D8F-86AB-4A9A-A50F-FFBBE2601220}" destId="{D0B528F3-91DA-4E1E-8176-90C249D5FBAF}" srcOrd="2" destOrd="0" parTransId="{BDF02A0B-5DD8-4F1C-AD8A-DDE5CC5598C4}" sibTransId="{34D3FC98-13C3-4917-BACF-F2DBB7D00B6B}"/>
    <dgm:cxn modelId="{EC929199-4675-46CC-9DA4-8B104D22AF95}" type="presParOf" srcId="{EE359788-841E-46C1-92E0-214D456A3993}" destId="{3237161F-9DE7-4E75-9854-CAA951D4D013}" srcOrd="0" destOrd="0" presId="urn:microsoft.com/office/officeart/2005/8/layout/vList3#10"/>
    <dgm:cxn modelId="{48DA20F1-1E8F-4146-BE44-B56BCE1F7E6B}" type="presParOf" srcId="{3237161F-9DE7-4E75-9854-CAA951D4D013}" destId="{F348B179-44E1-428C-9579-79C74A05726F}" srcOrd="0" destOrd="0" presId="urn:microsoft.com/office/officeart/2005/8/layout/vList3#10"/>
    <dgm:cxn modelId="{0F71152F-F7E9-4991-842F-4D49798F14A4}" type="presParOf" srcId="{3237161F-9DE7-4E75-9854-CAA951D4D013}" destId="{8ABAC7B9-58D9-4C7B-8E07-AF2FA6921A96}" srcOrd="1" destOrd="0" presId="urn:microsoft.com/office/officeart/2005/8/layout/vList3#10"/>
    <dgm:cxn modelId="{DEB7CB97-406E-46EE-8C2A-57B954BEBBBD}" type="presParOf" srcId="{EE359788-841E-46C1-92E0-214D456A3993}" destId="{C8BF16FC-6028-468C-91CF-DE12C64B0A24}" srcOrd="1" destOrd="0" presId="urn:microsoft.com/office/officeart/2005/8/layout/vList3#10"/>
    <dgm:cxn modelId="{F58F4B64-5E1B-42CE-8C04-916EDE87E05E}" type="presParOf" srcId="{EE359788-841E-46C1-92E0-214D456A3993}" destId="{950A223C-374E-4C8B-9CC1-98E73E4AB7CB}" srcOrd="2" destOrd="0" presId="urn:microsoft.com/office/officeart/2005/8/layout/vList3#10"/>
    <dgm:cxn modelId="{FDAEAC14-1E5E-457D-8141-321B78F9BF17}" type="presParOf" srcId="{950A223C-374E-4C8B-9CC1-98E73E4AB7CB}" destId="{40E9F152-A1AE-4F0D-8456-777927479EC5}" srcOrd="0" destOrd="0" presId="urn:microsoft.com/office/officeart/2005/8/layout/vList3#10"/>
    <dgm:cxn modelId="{72033666-D750-4C01-B8B2-8FAFE93CE0A1}" type="presParOf" srcId="{950A223C-374E-4C8B-9CC1-98E73E4AB7CB}" destId="{E2CCFF2E-5DAB-40FF-9038-EF790D35D83E}" srcOrd="1" destOrd="0" presId="urn:microsoft.com/office/officeart/2005/8/layout/vList3#10"/>
    <dgm:cxn modelId="{E57961DA-CF5C-4181-83C9-533999910E15}" type="presParOf" srcId="{EE359788-841E-46C1-92E0-214D456A3993}" destId="{EC6EC64E-1225-4903-9CED-6B87E47C1184}" srcOrd="3" destOrd="0" presId="urn:microsoft.com/office/officeart/2005/8/layout/vList3#10"/>
    <dgm:cxn modelId="{56320107-B7B2-4D9C-8B85-A07440BCEC89}" type="presParOf" srcId="{EE359788-841E-46C1-92E0-214D456A3993}" destId="{66205088-1311-4A38-A802-C6A812978FC8}" srcOrd="4" destOrd="0" presId="urn:microsoft.com/office/officeart/2005/8/layout/vList3#10"/>
    <dgm:cxn modelId="{E30130A1-9852-4181-A061-A38657BD42C4}" type="presParOf" srcId="{66205088-1311-4A38-A802-C6A812978FC8}" destId="{1493441B-1025-4AFD-B674-D38AB20F9724}" srcOrd="0" destOrd="0" presId="urn:microsoft.com/office/officeart/2005/8/layout/vList3#10"/>
    <dgm:cxn modelId="{ABEC216C-727F-4EB6-8860-06EA4E082CD6}" type="presParOf" srcId="{66205088-1311-4A38-A802-C6A812978FC8}" destId="{3C59EE70-A0D5-41F7-9396-2DE37BC0004D}" srcOrd="1" destOrd="0" presId="urn:microsoft.com/office/officeart/2005/8/layout/vList3#10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47C51F-73DD-4C73-8007-3249555586B9}">
      <dsp:nvSpPr>
        <dsp:cNvPr id="0" name=""/>
        <dsp:cNvSpPr/>
      </dsp:nvSpPr>
      <dsp:spPr>
        <a:xfrm>
          <a:off x="40" y="1461"/>
          <a:ext cx="3845569" cy="9216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7584" tIns="130048" rIns="227584" bIns="130048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err="1" smtClean="0"/>
            <a:t>ЗУНы</a:t>
          </a:r>
          <a:endParaRPr lang="ru-RU" sz="3200" kern="1200" dirty="0"/>
        </a:p>
      </dsp:txBody>
      <dsp:txXfrm>
        <a:off x="40" y="1461"/>
        <a:ext cx="3845569" cy="921600"/>
      </dsp:txXfrm>
    </dsp:sp>
    <dsp:sp modelId="{6B6B6992-3562-4368-A94B-BFCC720EAB21}">
      <dsp:nvSpPr>
        <dsp:cNvPr id="0" name=""/>
        <dsp:cNvSpPr/>
      </dsp:nvSpPr>
      <dsp:spPr>
        <a:xfrm>
          <a:off x="40" y="923061"/>
          <a:ext cx="3845569" cy="360144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227584" bIns="256032" numCol="1" spcCol="1270" anchor="t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 smtClean="0"/>
            <a:t>Развитие личности на основе усвоения </a:t>
          </a:r>
          <a:r>
            <a:rPr lang="ru-RU" sz="3200" b="1" kern="1200" dirty="0" smtClean="0"/>
            <a:t>максимально возможного объема информации</a:t>
          </a:r>
          <a:endParaRPr lang="ru-RU" sz="3200" kern="1200" dirty="0"/>
        </a:p>
      </dsp:txBody>
      <dsp:txXfrm>
        <a:off x="40" y="923061"/>
        <a:ext cx="3845569" cy="3601440"/>
      </dsp:txXfrm>
    </dsp:sp>
    <dsp:sp modelId="{4EFC4A11-29FE-4957-A8B3-2F778BCC25F4}">
      <dsp:nvSpPr>
        <dsp:cNvPr id="0" name=""/>
        <dsp:cNvSpPr/>
      </dsp:nvSpPr>
      <dsp:spPr>
        <a:xfrm>
          <a:off x="4383989" y="1461"/>
          <a:ext cx="3845569" cy="9216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7584" tIns="130048" rIns="227584" bIns="130048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УУД</a:t>
          </a:r>
          <a:endParaRPr lang="ru-RU" sz="3200" kern="1200" dirty="0"/>
        </a:p>
      </dsp:txBody>
      <dsp:txXfrm>
        <a:off x="4383989" y="1461"/>
        <a:ext cx="3845569" cy="921600"/>
      </dsp:txXfrm>
    </dsp:sp>
    <dsp:sp modelId="{A4534FBE-64A5-4937-9919-C93E7087502D}">
      <dsp:nvSpPr>
        <dsp:cNvPr id="0" name=""/>
        <dsp:cNvSpPr/>
      </dsp:nvSpPr>
      <dsp:spPr>
        <a:xfrm>
          <a:off x="4383989" y="923061"/>
          <a:ext cx="3845569" cy="360144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227584" bIns="256032" numCol="1" spcCol="1270" anchor="t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 smtClean="0"/>
            <a:t>Развитие личности на основе усвоения </a:t>
          </a:r>
          <a:r>
            <a:rPr lang="ru-RU" sz="3200" b="1" kern="1200" dirty="0" smtClean="0"/>
            <a:t>универсальных учебных действий</a:t>
          </a:r>
          <a:endParaRPr lang="ru-RU" sz="3200" kern="1200" dirty="0"/>
        </a:p>
      </dsp:txBody>
      <dsp:txXfrm>
        <a:off x="4383989" y="923061"/>
        <a:ext cx="3845569" cy="36014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16F0AE-9285-4673-948F-BD1048FAE941}">
      <dsp:nvSpPr>
        <dsp:cNvPr id="0" name=""/>
        <dsp:cNvSpPr/>
      </dsp:nvSpPr>
      <dsp:spPr>
        <a:xfrm>
          <a:off x="0" y="108810"/>
          <a:ext cx="4536504" cy="2835314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0DC85D-519D-41DC-BD66-B68C80E29196}">
      <dsp:nvSpPr>
        <dsp:cNvPr id="0" name=""/>
        <dsp:cNvSpPr/>
      </dsp:nvSpPr>
      <dsp:spPr>
        <a:xfrm>
          <a:off x="576136" y="2065744"/>
          <a:ext cx="117949" cy="11794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6454C1-6AAD-4054-A48F-69370993E065}">
      <dsp:nvSpPr>
        <dsp:cNvPr id="0" name=""/>
        <dsp:cNvSpPr/>
      </dsp:nvSpPr>
      <dsp:spPr>
        <a:xfrm>
          <a:off x="644295" y="2156668"/>
          <a:ext cx="1057005" cy="8194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499" tIns="0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Обучение</a:t>
          </a:r>
          <a:endParaRPr lang="ru-RU" sz="1800" b="1" kern="1200" dirty="0"/>
        </a:p>
      </dsp:txBody>
      <dsp:txXfrm>
        <a:off x="644295" y="2156668"/>
        <a:ext cx="1057005" cy="819406"/>
      </dsp:txXfrm>
    </dsp:sp>
    <dsp:sp modelId="{3B6C02AC-533D-4582-A5BE-55D046D2BE29}">
      <dsp:nvSpPr>
        <dsp:cNvPr id="0" name=""/>
        <dsp:cNvSpPr/>
      </dsp:nvSpPr>
      <dsp:spPr>
        <a:xfrm>
          <a:off x="1617263" y="1295106"/>
          <a:ext cx="213215" cy="21321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74C2CC-C8B1-44EE-B032-CB22E36A0C90}">
      <dsp:nvSpPr>
        <dsp:cNvPr id="0" name=""/>
        <dsp:cNvSpPr/>
      </dsp:nvSpPr>
      <dsp:spPr>
        <a:xfrm>
          <a:off x="1822698" y="1404953"/>
          <a:ext cx="2349263" cy="15424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979" tIns="0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Деятельность</a:t>
          </a:r>
          <a:endParaRPr lang="ru-RU" sz="1800" b="1" kern="1200" dirty="0"/>
        </a:p>
      </dsp:txBody>
      <dsp:txXfrm>
        <a:off x="1822698" y="1404953"/>
        <a:ext cx="2349263" cy="1542411"/>
      </dsp:txXfrm>
    </dsp:sp>
    <dsp:sp modelId="{751CEC0D-4EF7-42FA-A03D-6F255C34750B}">
      <dsp:nvSpPr>
        <dsp:cNvPr id="0" name=""/>
        <dsp:cNvSpPr/>
      </dsp:nvSpPr>
      <dsp:spPr>
        <a:xfrm>
          <a:off x="2869338" y="826145"/>
          <a:ext cx="294872" cy="2948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9ABFA6-FFA9-42AA-AA63-8C8C463C1949}">
      <dsp:nvSpPr>
        <dsp:cNvPr id="0" name=""/>
        <dsp:cNvSpPr/>
      </dsp:nvSpPr>
      <dsp:spPr>
        <a:xfrm>
          <a:off x="3237829" y="918898"/>
          <a:ext cx="1298674" cy="19705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247" tIns="0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Развитие</a:t>
          </a:r>
          <a:endParaRPr lang="ru-RU" sz="1800" b="1" kern="1200" dirty="0"/>
        </a:p>
      </dsp:txBody>
      <dsp:txXfrm>
        <a:off x="3237829" y="918898"/>
        <a:ext cx="1298674" cy="197054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BAC7B9-58D9-4C7B-8E07-AF2FA6921A96}">
      <dsp:nvSpPr>
        <dsp:cNvPr id="0" name=""/>
        <dsp:cNvSpPr/>
      </dsp:nvSpPr>
      <dsp:spPr>
        <a:xfrm rot="10800000">
          <a:off x="1692784" y="1710"/>
          <a:ext cx="5472684" cy="1257304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54436" tIns="129540" rIns="241808" bIns="129540" numCol="1" spcCol="1270" anchor="ctr" anchorCtr="0">
          <a:noAutofit/>
        </a:bodyPr>
        <a:lstStyle/>
        <a:p>
          <a:pPr lvl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Личностные</a:t>
          </a:r>
          <a:endParaRPr lang="ru-RU" sz="3400" kern="1200" dirty="0"/>
        </a:p>
      </dsp:txBody>
      <dsp:txXfrm rot="10800000">
        <a:off x="2007110" y="1710"/>
        <a:ext cx="5158358" cy="1257304"/>
      </dsp:txXfrm>
    </dsp:sp>
    <dsp:sp modelId="{F348B179-44E1-428C-9579-79C74A05726F}">
      <dsp:nvSpPr>
        <dsp:cNvPr id="0" name=""/>
        <dsp:cNvSpPr/>
      </dsp:nvSpPr>
      <dsp:spPr>
        <a:xfrm>
          <a:off x="1064131" y="1710"/>
          <a:ext cx="1257304" cy="1257304"/>
        </a:xfrm>
        <a:prstGeom prst="ellipse">
          <a:avLst/>
        </a:prstGeom>
        <a:blipFill rotWithShape="0">
          <a:blip xmlns:r="http://schemas.openxmlformats.org/officeDocument/2006/relationships" r:embed="rId1" cstate="screen">
            <a:extLst/>
          </a:blip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2CCFF2E-5DAB-40FF-9038-EF790D35D83E}">
      <dsp:nvSpPr>
        <dsp:cNvPr id="0" name=""/>
        <dsp:cNvSpPr/>
      </dsp:nvSpPr>
      <dsp:spPr>
        <a:xfrm rot="10800000">
          <a:off x="1692784" y="1634329"/>
          <a:ext cx="5472684" cy="1257304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54436" tIns="129540" rIns="241808" bIns="129540" numCol="1" spcCol="1270" anchor="ctr" anchorCtr="0">
          <a:noAutofit/>
        </a:bodyPr>
        <a:lstStyle/>
        <a:p>
          <a:pPr lvl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err="1" smtClean="0"/>
            <a:t>Метапредметные</a:t>
          </a:r>
          <a:endParaRPr lang="ru-RU" sz="3400" kern="1200" dirty="0"/>
        </a:p>
      </dsp:txBody>
      <dsp:txXfrm rot="10800000">
        <a:off x="2007110" y="1634329"/>
        <a:ext cx="5158358" cy="1257304"/>
      </dsp:txXfrm>
    </dsp:sp>
    <dsp:sp modelId="{40E9F152-A1AE-4F0D-8456-777927479EC5}">
      <dsp:nvSpPr>
        <dsp:cNvPr id="0" name=""/>
        <dsp:cNvSpPr/>
      </dsp:nvSpPr>
      <dsp:spPr>
        <a:xfrm>
          <a:off x="1064131" y="1634329"/>
          <a:ext cx="1257304" cy="1257304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C59EE70-A0D5-41F7-9396-2DE37BC0004D}">
      <dsp:nvSpPr>
        <dsp:cNvPr id="0" name=""/>
        <dsp:cNvSpPr/>
      </dsp:nvSpPr>
      <dsp:spPr>
        <a:xfrm rot="10800000">
          <a:off x="1692784" y="3266948"/>
          <a:ext cx="5472684" cy="1257304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54436" tIns="129540" rIns="241808" bIns="129540" numCol="1" spcCol="1270" anchor="ctr" anchorCtr="0">
          <a:noAutofit/>
        </a:bodyPr>
        <a:lstStyle/>
        <a:p>
          <a:pPr lvl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Предметные </a:t>
          </a:r>
          <a:endParaRPr lang="ru-RU" sz="3400" kern="1200" dirty="0"/>
        </a:p>
      </dsp:txBody>
      <dsp:txXfrm rot="10800000">
        <a:off x="2007110" y="3266948"/>
        <a:ext cx="5158358" cy="1257304"/>
      </dsp:txXfrm>
    </dsp:sp>
    <dsp:sp modelId="{1493441B-1025-4AFD-B674-D38AB20F9724}">
      <dsp:nvSpPr>
        <dsp:cNvPr id="0" name=""/>
        <dsp:cNvSpPr/>
      </dsp:nvSpPr>
      <dsp:spPr>
        <a:xfrm>
          <a:off x="1064131" y="3266948"/>
          <a:ext cx="1257304" cy="1257304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#10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846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43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1750" y="0"/>
            <a:ext cx="293846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43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3846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43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1750" y="9428163"/>
            <a:ext cx="293846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ABB0E57-EA91-4A63-951B-4BC29C2343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846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1750" y="0"/>
            <a:ext cx="293846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0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909638" y="744538"/>
            <a:ext cx="4964112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7863" y="4714875"/>
            <a:ext cx="54260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3846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1750" y="9428163"/>
            <a:ext cx="293846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AB4AA75-23CA-4664-9197-89B5D3BB2C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r"/>
            <a:fld id="{BC7AA784-AD15-4975-A507-FFA832781AFA}" type="slidenum">
              <a:rPr lang="ru-RU" altLang="ru-RU" sz="1200">
                <a:solidFill>
                  <a:schemeClr val="tx1"/>
                </a:solidFill>
              </a:rPr>
              <a:pPr algn="r"/>
              <a:t>1</a:t>
            </a:fld>
            <a:endParaRPr lang="ru-RU" altLang="ru-RU" sz="1200">
              <a:solidFill>
                <a:schemeClr val="tx1"/>
              </a:solidFill>
            </a:endParaRPr>
          </a:p>
        </p:txBody>
      </p:sp>
      <p:sp>
        <p:nvSpPr>
          <p:cNvPr id="2457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 smtClean="0">
                <a:latin typeface="Arial" panose="020B0604020202020204" pitchFamily="34" charset="0"/>
              </a:rPr>
              <a:t>	Правильная организация образовательной среды, выделение учебного и игрового пространства, куда ребенок может перейти, когда закончит работу, выделение различных «мест» очень важно для достижения планируемых результатов и выполнения Требований стандарта, в частности – для формирования учебной самостоятельности.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 smtClean="0">
                <a:latin typeface="Arial" panose="020B0604020202020204" pitchFamily="34" charset="0"/>
              </a:rPr>
              <a:t>	Современная промышленность позволяет оснастить класс самыми различными средствами обучения – от мобильных классов до переносных лабораторий и наглядных средств. Особую значимость на этом этапе имеет предметная среда. При этом ее наполнение не обязательно требует значительных затрат: многие предметы для различных манипулирований могут быть изготовлены на уроках труда и материальных технологий самими учащимися (например, «геометрическая доска», модели тел вращения и многогранников и др.) или принесены из дома (например, горох, крупа и т.д. могут выступать в качестве счетного материала)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 txBox="1">
            <a:spLocks noGrp="1" noChangeArrowheads="1"/>
          </p:cNvSpPr>
          <p:nvPr/>
        </p:nvSpPr>
        <p:spPr bwMode="auto">
          <a:xfrm>
            <a:off x="3841750" y="9428163"/>
            <a:ext cx="2938463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44A76919-05C2-4D17-864A-C7397BE37D94}" type="slidenum">
              <a:rPr lang="ru-RU" altLang="ru-RU" sz="1200">
                <a:solidFill>
                  <a:schemeClr val="tx1"/>
                </a:solidFill>
              </a:rPr>
              <a:pPr algn="r" eaLnBrk="1" hangingPunct="1"/>
              <a:t>2</a:t>
            </a:fld>
            <a:endParaRPr lang="ru-RU" altLang="ru-RU" sz="1200">
              <a:solidFill>
                <a:schemeClr val="tx1"/>
              </a:solidFill>
            </a:endParaRPr>
          </a:p>
        </p:txBody>
      </p:sp>
      <p:sp>
        <p:nvSpPr>
          <p:cNvPr id="26627" name="Rectangle 7"/>
          <p:cNvSpPr txBox="1">
            <a:spLocks noGrp="1" noChangeArrowheads="1"/>
          </p:cNvSpPr>
          <p:nvPr/>
        </p:nvSpPr>
        <p:spPr bwMode="auto">
          <a:xfrm>
            <a:off x="3841750" y="9428163"/>
            <a:ext cx="2938463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27EDA5DB-66E2-4144-BF73-267DFBE57882}" type="slidenum">
              <a:rPr lang="ru-RU" altLang="ru-RU" sz="1200">
                <a:solidFill>
                  <a:schemeClr val="tx1"/>
                </a:solidFill>
              </a:rPr>
              <a:pPr algn="r" eaLnBrk="1" hangingPunct="1"/>
              <a:t>2</a:t>
            </a:fld>
            <a:endParaRPr lang="ru-RU" altLang="ru-RU" sz="1200">
              <a:solidFill>
                <a:schemeClr val="tx1"/>
              </a:solidFill>
            </a:endParaRPr>
          </a:p>
        </p:txBody>
      </p:sp>
      <p:sp>
        <p:nvSpPr>
          <p:cNvPr id="2662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4875"/>
            <a:ext cx="49720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ru-RU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4875"/>
            <a:ext cx="49720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ru-RU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4875"/>
            <a:ext cx="49720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ru-RU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4875"/>
            <a:ext cx="49720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ru-RU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09638" y="746125"/>
            <a:ext cx="4964112" cy="3722688"/>
          </a:xfrm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xfrm>
            <a:off x="677863" y="4716463"/>
            <a:ext cx="5426075" cy="44640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08" tIns="46054" rIns="92108" bIns="46054"/>
          <a:lstStyle/>
          <a:p>
            <a:pPr>
              <a:spcBef>
                <a:spcPct val="0"/>
              </a:spcBef>
            </a:pPr>
            <a:endParaRPr lang="ru-RU" altLang="ru-RU" smtClean="0">
              <a:latin typeface="Arial" panose="020B0604020202020204" pitchFamily="34" charset="0"/>
            </a:endParaRPr>
          </a:p>
        </p:txBody>
      </p:sp>
      <p:sp>
        <p:nvSpPr>
          <p:cNvPr id="48132" name="Slide Number Placeholder 3"/>
          <p:cNvSpPr txBox="1">
            <a:spLocks noGrp="1"/>
          </p:cNvSpPr>
          <p:nvPr/>
        </p:nvSpPr>
        <p:spPr bwMode="auto">
          <a:xfrm>
            <a:off x="3841750" y="9429750"/>
            <a:ext cx="2938463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08" tIns="46054" rIns="92108" bIns="46054" anchor="b"/>
          <a:lstStyle>
            <a:lvl1pPr algn="ctr" defTabSz="920750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algn="ctr" defTabSz="920750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algn="ctr" defTabSz="920750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algn="ctr" defTabSz="920750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algn="ctr" defTabSz="920750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defTabSz="92075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defTabSz="92075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defTabSz="92075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defTabSz="92075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2B0AA347-C353-4771-9765-56E69618DD52}" type="slidenum">
              <a:rPr lang="en-US" altLang="ru-RU" sz="1200" b="1">
                <a:solidFill>
                  <a:schemeClr val="tx1"/>
                </a:solidFill>
                <a:latin typeface="Calibri" panose="020F0502020204030204" pitchFamily="34" charset="0"/>
              </a:rPr>
              <a:pPr algn="r" eaLnBrk="1" hangingPunct="1"/>
              <a:t>19</a:t>
            </a:fld>
            <a:endParaRPr lang="en-US" altLang="ru-RU" sz="1200" b="1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 smtClean="0">
                <a:latin typeface="Arial" panose="020B0604020202020204" pitchFamily="34" charset="0"/>
              </a:rPr>
              <a:t>	В условиях введения нового стандарта особого внимания требует </a:t>
            </a:r>
            <a:r>
              <a:rPr lang="ru-RU" altLang="ru-RU" b="1" smtClean="0">
                <a:latin typeface="Arial" panose="020B0604020202020204" pitchFamily="34" charset="0"/>
              </a:rPr>
              <a:t>подготовка учителя</a:t>
            </a:r>
            <a:r>
              <a:rPr lang="ru-RU" altLang="ru-RU" smtClean="0">
                <a:latin typeface="Arial" panose="020B0604020202020204" pitchFamily="34" charset="0"/>
              </a:rPr>
              <a:t>. Наиболее важным ее элементом, определяющим, является </a:t>
            </a:r>
            <a:r>
              <a:rPr lang="ru-RU" altLang="ru-RU" b="1" i="1" smtClean="0">
                <a:latin typeface="Arial" panose="020B0604020202020204" pitchFamily="34" charset="0"/>
              </a:rPr>
              <a:t>позиционирование учителя</a:t>
            </a:r>
            <a:r>
              <a:rPr lang="ru-RU" altLang="ru-RU" smtClean="0">
                <a:latin typeface="Arial" panose="020B0604020202020204" pitchFamily="34" charset="0"/>
              </a:rPr>
              <a:t> – выбор между позицией </a:t>
            </a:r>
            <a:r>
              <a:rPr lang="ru-RU" altLang="ru-RU" b="1" i="1" smtClean="0">
                <a:latin typeface="Arial" panose="020B0604020202020204" pitchFamily="34" charset="0"/>
              </a:rPr>
              <a:t>профессионала</a:t>
            </a:r>
            <a:r>
              <a:rPr lang="ru-RU" altLang="ru-RU" smtClean="0">
                <a:latin typeface="Arial" panose="020B0604020202020204" pitchFamily="34" charset="0"/>
              </a:rPr>
              <a:t>, нацеленного на достижение конкретных результатов на данном отрезке учебного процесса </a:t>
            </a:r>
            <a:r>
              <a:rPr lang="ru-RU" altLang="ru-RU" b="1" u="sng" smtClean="0">
                <a:latin typeface="Arial" panose="020B0604020202020204" pitchFamily="34" charset="0"/>
              </a:rPr>
              <a:t>КАЖДЫМ ребенком</a:t>
            </a:r>
            <a:r>
              <a:rPr lang="ru-RU" altLang="ru-RU" smtClean="0">
                <a:latin typeface="Arial" panose="020B0604020202020204" pitchFamily="34" charset="0"/>
              </a:rPr>
              <a:t>, и позицией «урокодателя».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09638" y="746125"/>
            <a:ext cx="4964112" cy="3722688"/>
          </a:xfrm>
          <a:ln/>
        </p:spPr>
      </p:sp>
      <p:sp>
        <p:nvSpPr>
          <p:cNvPr id="56323" name="Заметки 2"/>
          <p:cNvSpPr>
            <a:spLocks noGrp="1"/>
          </p:cNvSpPr>
          <p:nvPr>
            <p:ph type="body" idx="1"/>
          </p:nvPr>
        </p:nvSpPr>
        <p:spPr>
          <a:xfrm>
            <a:off x="677863" y="4716463"/>
            <a:ext cx="5426075" cy="44640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08" tIns="46054" rIns="92108" bIns="46054"/>
          <a:lstStyle/>
          <a:p>
            <a:pPr eaLnBrk="1" hangingPunct="1"/>
            <a:endParaRPr lang="ru-RU" altLang="ru-RU" smtClean="0">
              <a:latin typeface="Arial" panose="020B0604020202020204" pitchFamily="34" charset="0"/>
            </a:endParaRPr>
          </a:p>
        </p:txBody>
      </p:sp>
      <p:sp>
        <p:nvSpPr>
          <p:cNvPr id="56324" name="Номер слайда 3"/>
          <p:cNvSpPr txBox="1">
            <a:spLocks noGrp="1"/>
          </p:cNvSpPr>
          <p:nvPr/>
        </p:nvSpPr>
        <p:spPr bwMode="auto">
          <a:xfrm>
            <a:off x="3841750" y="9429750"/>
            <a:ext cx="2938463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08" tIns="46054" rIns="92108" bIns="46054" anchor="b"/>
          <a:lstStyle>
            <a:lvl1pPr algn="ctr" defTabSz="920750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algn="ctr" defTabSz="920750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algn="ctr" defTabSz="920750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algn="ctr" defTabSz="920750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algn="ctr" defTabSz="920750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defTabSz="92075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defTabSz="92075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defTabSz="92075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defTabSz="92075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E6D93AF6-D67F-4BF9-84C2-6B0F07EE7C08}" type="slidenum">
              <a:rPr lang="ru-RU" altLang="ru-RU" sz="1200" b="1">
                <a:solidFill>
                  <a:schemeClr val="tx1"/>
                </a:solidFill>
                <a:latin typeface="Bookman Old Style" panose="02050604050505020204" pitchFamily="18" charset="0"/>
              </a:rPr>
              <a:pPr algn="r" eaLnBrk="1" hangingPunct="1"/>
              <a:t>25</a:t>
            </a:fld>
            <a:endParaRPr lang="ru-RU" altLang="ru-RU" sz="1200" b="1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09638" y="746125"/>
            <a:ext cx="4964112" cy="3722688"/>
          </a:xfrm>
          <a:ln/>
        </p:spPr>
      </p:sp>
      <p:sp>
        <p:nvSpPr>
          <p:cNvPr id="58371" name="Заметки 2"/>
          <p:cNvSpPr>
            <a:spLocks noGrp="1"/>
          </p:cNvSpPr>
          <p:nvPr>
            <p:ph type="body" idx="1"/>
          </p:nvPr>
        </p:nvSpPr>
        <p:spPr>
          <a:xfrm>
            <a:off x="677863" y="4716463"/>
            <a:ext cx="5426075" cy="44640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08" tIns="46054" rIns="92108" bIns="46054"/>
          <a:lstStyle/>
          <a:p>
            <a:pPr eaLnBrk="1" hangingPunct="1"/>
            <a:endParaRPr lang="ru-RU" altLang="ru-RU" smtClean="0">
              <a:latin typeface="Arial" panose="020B0604020202020204" pitchFamily="34" charset="0"/>
            </a:endParaRPr>
          </a:p>
        </p:txBody>
      </p:sp>
      <p:sp>
        <p:nvSpPr>
          <p:cNvPr id="58372" name="Номер слайда 3"/>
          <p:cNvSpPr txBox="1">
            <a:spLocks noGrp="1"/>
          </p:cNvSpPr>
          <p:nvPr/>
        </p:nvSpPr>
        <p:spPr bwMode="auto">
          <a:xfrm>
            <a:off x="3841750" y="9429750"/>
            <a:ext cx="2938463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08" tIns="46054" rIns="92108" bIns="46054" anchor="b"/>
          <a:lstStyle>
            <a:lvl1pPr algn="ctr" defTabSz="920750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algn="ctr" defTabSz="920750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algn="ctr" defTabSz="920750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algn="ctr" defTabSz="920750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algn="ctr" defTabSz="920750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defTabSz="92075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defTabSz="92075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defTabSz="92075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defTabSz="92075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A5671A85-5167-4CD8-9CBD-A8991FF21A3E}" type="slidenum">
              <a:rPr lang="ru-RU" altLang="ru-RU" sz="1200" b="1">
                <a:solidFill>
                  <a:schemeClr val="tx1"/>
                </a:solidFill>
                <a:latin typeface="Bookman Old Style" panose="02050604050505020204" pitchFamily="18" charset="0"/>
              </a:rPr>
              <a:pPr algn="r" eaLnBrk="1" hangingPunct="1"/>
              <a:t>26</a:t>
            </a:fld>
            <a:endParaRPr lang="ru-RU" altLang="ru-RU" sz="1200" b="1">
              <a:solidFill>
                <a:schemeClr val="tx1"/>
              </a:solidFill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279F1F-EF36-49E3-9286-3CC0D4EDBA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3112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EA1F6F-1A07-4BC5-ABBD-CD07760AD7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12159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A387B3-E1A0-45F7-86F3-6D8AD7ACFB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494259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70DAD2-CD0A-4163-ADD7-C79BCC4B82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234753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39EF6A-E06A-440F-906C-EF6C25B6E3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684041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1967EA-7A6C-439F-93B6-62B0E271E4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156975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DC6A8FF-C8BF-4B9A-8060-896B772AB0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323741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2FBF0-1F7E-4963-A4DA-6EB3607F49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435593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C199C7F-EDE2-4056-BF13-4AFE9A3616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315912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442F6-3E98-45F8-B95D-B95E72E1E5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758958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28B51-B898-407E-8685-2F0A14A37C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58750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897FAC-DCC8-40C6-B794-428EDCD3D1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959660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17C79-B7FC-4D72-ACEB-4482B52C6B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473545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F2B4864-024B-481D-B80A-19D2650051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389393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352176-8677-4C46-A60E-FA97F2A995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39313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FE4A64-37D3-44A0-BFDD-484DE5BEAE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581315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2A91E-4476-4AF0-8EB2-7C9C0081BB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57656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B1D33-564E-47B0-8652-72AEF26AEC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212604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E507F015-49E5-4060-B270-5B2462F26962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7371EDE-4D19-4620-8216-136C3051B2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174800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9BB3C950-8AEA-4680-887A-4366DD886DD5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3333208-5AEB-433F-88AD-93A8208E82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474291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8F4A397F-6A39-407B-94B2-91DE2B263B4C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5E2773D-9A87-47A9-B018-50F6F67771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64742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F98A2E8B-85DA-4647-9977-22D3D8AA98E6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6A7C5D0-C8AD-4939-9D67-D81C04081A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76434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F1E76E-8E0A-4083-B9BE-B16718467C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9450598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B819391C-5D6F-49EA-B56E-B60C52A0432B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7889DB3-8F89-4A79-9369-BFDD7A1BFC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210613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E6DD9CA3-CF85-43FF-A6C7-D256E9CB0C14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06DEA2C-000E-4518-94A7-F51E435B2F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2542438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6271CCFB-0777-4596-A3BB-E4980C4088CF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3CF0FD3-0F4B-40B4-B1D8-DE149D7134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1716444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0FCE255-B3FA-4652-BB0F-E57E306B00E1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F3B0FB6-E77F-4455-B068-5ACBE4EA6F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4526043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B7276281-5C57-4F4D-96F6-70E7D4DF8B9D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A3ECBC7-FCAC-419D-8C2D-BF1B1196DA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30888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F121CA4D-DAAC-4EC4-85A8-D388F3D10C98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90C5416-89B0-4BAF-B392-B13A78C708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2816962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070CAA2-F787-4B2E-9384-70EEB1B246DC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46F38A7-01D0-4145-950C-D85A65CD896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4151002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/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59592-32C9-4D8F-BC44-52E04FC4DB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8461504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A169BA-2686-40A2-A044-D5541D62AAA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2694131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6"/>
          <p:cNvSpPr/>
          <p:nvPr/>
        </p:nvSpPr>
        <p:spPr>
          <a:xfrm>
            <a:off x="4495800" y="3924300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Oval 7"/>
          <p:cNvSpPr/>
          <p:nvPr/>
        </p:nvSpPr>
        <p:spPr>
          <a:xfrm>
            <a:off x="4695825" y="3924300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Oval 8"/>
          <p:cNvSpPr/>
          <p:nvPr/>
        </p:nvSpPr>
        <p:spPr>
          <a:xfrm>
            <a:off x="4297363" y="3924300"/>
            <a:ext cx="84137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5B795F-4E08-4B42-9EE5-63684CD1C4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38785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1F29AD-6F36-46D2-B591-345F153011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312927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16874-577B-41F5-BC33-D7AE35911E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0069577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E3D4B5-377E-46F8-866D-529F5D8D9B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3624202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1326C6-EE13-4250-B620-49120B25DF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3727115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C9D59-C244-4F77-A769-7FC8468556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3908236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96A81E-4180-4BB9-800D-48D22BAD52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5505814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F0405-490D-4A91-B34F-2020B38CE5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6052809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62C6F2-92F2-48AB-92D0-4BAC25C12B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2421839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78316-F6CD-46DF-8B4C-EBCC50DA97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19790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89A659-3120-4225-B25B-47F9750941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04573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D2BD0-B16C-4ED7-8292-0AFA7DB6EA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99644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DB145-3709-44F7-9FC7-3AF1A29529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83954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AC9055-E80B-4304-A253-85D91C93EC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75423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2276E7-0B42-4442-9288-3E132050F1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20398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DD370F1B-4056-47B8-B1DB-039453E681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09" r:id="rId1"/>
    <p:sldLayoutId id="2147484310" r:id="rId2"/>
    <p:sldLayoutId id="2147484311" r:id="rId3"/>
    <p:sldLayoutId id="2147484312" r:id="rId4"/>
    <p:sldLayoutId id="2147484313" r:id="rId5"/>
    <p:sldLayoutId id="2147484314" r:id="rId6"/>
    <p:sldLayoutId id="2147484315" r:id="rId7"/>
    <p:sldLayoutId id="2147484316" r:id="rId8"/>
    <p:sldLayoutId id="2147484317" r:id="rId9"/>
    <p:sldLayoutId id="2147484318" r:id="rId10"/>
    <p:sldLayoutId id="2147484319" r:id="rId11"/>
    <p:sldLayoutId id="2147484320" r:id="rId12"/>
    <p:sldLayoutId id="2147484321" r:id="rId13"/>
    <p:sldLayoutId id="2147484322" r:id="rId1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55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  <a:latin typeface="Arial" pitchFamily="34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  <a:latin typeface="Arial" pitchFamily="34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>
                <a:solidFill>
                  <a:srgbClr val="A7A399"/>
                </a:solidFill>
              </a:defRPr>
            </a:lvl1pPr>
          </a:lstStyle>
          <a:p>
            <a:pPr>
              <a:defRPr/>
            </a:pPr>
            <a:fld id="{AC47B644-3653-4BDB-BDAB-81ED53968D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40" r:id="rId1"/>
    <p:sldLayoutId id="2147484323" r:id="rId2"/>
    <p:sldLayoutId id="2147484341" r:id="rId3"/>
    <p:sldLayoutId id="2147484324" r:id="rId4"/>
    <p:sldLayoutId id="2147484325" r:id="rId5"/>
    <p:sldLayoutId id="2147484326" r:id="rId6"/>
    <p:sldLayoutId id="2147484342" r:id="rId7"/>
    <p:sldLayoutId id="2147484327" r:id="rId8"/>
    <p:sldLayoutId id="2147484343" r:id="rId9"/>
    <p:sldLayoutId id="2147484328" r:id="rId10"/>
    <p:sldLayoutId id="214748432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anose="020B0604030504040204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anose="05020102010507070707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anose="020B0604030504040204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1CA3F133-473C-4224-8910-C5DD402CFBB8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FBBF864-2D4F-4967-9C38-FE1A2E2DB0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44" r:id="rId1"/>
    <p:sldLayoutId id="2147484345" r:id="rId2"/>
    <p:sldLayoutId id="2147484346" r:id="rId3"/>
    <p:sldLayoutId id="2147484347" r:id="rId4"/>
    <p:sldLayoutId id="2147484348" r:id="rId5"/>
    <p:sldLayoutId id="2147484349" r:id="rId6"/>
    <p:sldLayoutId id="2147484350" r:id="rId7"/>
    <p:sldLayoutId id="2147484351" r:id="rId8"/>
    <p:sldLayoutId id="2147484352" r:id="rId9"/>
    <p:sldLayoutId id="2147484353" r:id="rId10"/>
    <p:sldLayoutId id="214748435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2700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8813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925" y="6356350"/>
            <a:ext cx="561975" cy="365125"/>
          </a:xfrm>
          <a:prstGeom prst="rect">
            <a:avLst/>
          </a:prstGeom>
        </p:spPr>
        <p:txBody>
          <a:bodyPr vert="horz" wrap="square" lIns="27432" tIns="45720" rIns="45720" bIns="45720" numCol="1" anchor="ctr" anchorCtr="0" compatLnSpc="1">
            <a:prstTxWarp prst="textNoShape">
              <a:avLst/>
            </a:prstTxWarp>
          </a:bodyPr>
          <a:lstStyle>
            <a:lvl1pPr algn="l">
              <a:defRPr sz="1200" smtClean="0">
                <a:solidFill>
                  <a:srgbClr val="595959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fld id="{DAFC866E-61B5-4D5A-AF72-B7842E4211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Oval 6"/>
          <p:cNvSpPr/>
          <p:nvPr/>
        </p:nvSpPr>
        <p:spPr>
          <a:xfrm>
            <a:off x="8458200" y="6499225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800"/>
          </a:p>
        </p:txBody>
      </p:sp>
      <p:sp>
        <p:nvSpPr>
          <p:cNvPr id="8" name="Oval 7"/>
          <p:cNvSpPr/>
          <p:nvPr/>
        </p:nvSpPr>
        <p:spPr>
          <a:xfrm>
            <a:off x="569913" y="6499225"/>
            <a:ext cx="84137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30" r:id="rId1"/>
    <p:sldLayoutId id="2147484331" r:id="rId2"/>
    <p:sldLayoutId id="2147484355" r:id="rId3"/>
    <p:sldLayoutId id="2147484332" r:id="rId4"/>
    <p:sldLayoutId id="2147484333" r:id="rId5"/>
    <p:sldLayoutId id="2147484334" r:id="rId6"/>
    <p:sldLayoutId id="2147484335" r:id="rId7"/>
    <p:sldLayoutId id="2147484336" r:id="rId8"/>
    <p:sldLayoutId id="2147484337" r:id="rId9"/>
    <p:sldLayoutId id="2147484338" r:id="rId10"/>
    <p:sldLayoutId id="2147484339" r:id="rId11"/>
  </p:sldLayoutIdLst>
  <p:hf hdr="0" ftr="0" dt="0"/>
  <p:txStyles>
    <p:titleStyle>
      <a:lvl1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  <a:lvl2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2pPr>
      <a:lvl3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3pPr>
      <a:lvl4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4pPr>
      <a:lvl5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5pPr>
      <a:lvl6pPr marL="4572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6pPr>
      <a:lvl7pPr marL="9144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7pPr>
      <a:lvl8pPr marL="13716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8pPr>
      <a:lvl9pPr marL="18288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7F7F7F"/>
          </a:solidFill>
          <a:latin typeface="+mj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Courier New" panose="02070309020205020404" pitchFamily="49" charset="0"/>
        <a:buChar char="o"/>
        <a:defRPr sz="1600" kern="1200">
          <a:solidFill>
            <a:srgbClr val="7F7F7F"/>
          </a:solidFill>
          <a:latin typeface="+mj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rgbClr val="7F7F7F"/>
          </a:solidFill>
          <a:latin typeface="+mj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Courier New" panose="02070309020205020404" pitchFamily="49" charset="0"/>
        <a:buChar char="o"/>
        <a:defRPr sz="1600" kern="1200">
          <a:solidFill>
            <a:srgbClr val="7F7F7F"/>
          </a:solidFill>
          <a:latin typeface="+mj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rgbClr val="7F7F7F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20.jpeg"/><Relationship Id="rId3" Type="http://schemas.openxmlformats.org/officeDocument/2006/relationships/image" Target="../media/image13.jpeg"/><Relationship Id="rId7" Type="http://schemas.openxmlformats.org/officeDocument/2006/relationships/hyperlink" Target="http://www.int-edu.ru/object.php?m1=3&amp;m2=57&amp;id=268" TargetMode="External"/><Relationship Id="rId12" Type="http://schemas.openxmlformats.org/officeDocument/2006/relationships/hyperlink" Target="http://images.google.ru/imgres?imgurl=http://kirbysmill.org/images/MCBD05091_0000%255B1%255D.gif&amp;imgrefurl=http://kirbysmill.org/first%2520grade%2520page.htm&amp;h=362&amp;w=397&amp;sz=9&amp;hl=ru&amp;start=344&amp;tbnid=53SMtdQmtVQLsM:&amp;tbnh=113&amp;tbnw=124&amp;prev=/images%3Fq%3Dmanipulatives%26start%3D342%26ndsp%3D18%26hl%3Dru%26sa%3DN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11" Type="http://schemas.openxmlformats.org/officeDocument/2006/relationships/image" Target="../media/image19.jpeg"/><Relationship Id="rId5" Type="http://schemas.openxmlformats.org/officeDocument/2006/relationships/image" Target="../media/image15.jpeg"/><Relationship Id="rId10" Type="http://schemas.openxmlformats.org/officeDocument/2006/relationships/image" Target="../media/image18.jpeg"/><Relationship Id="rId4" Type="http://schemas.openxmlformats.org/officeDocument/2006/relationships/image" Target="../media/image14.jpeg"/><Relationship Id="rId9" Type="http://schemas.openxmlformats.org/officeDocument/2006/relationships/hyperlink" Target="http://images.google.ru/imgres?imgurl=http://www.thedowsschoolroom.com/cuisenairerodspic.jpg&amp;imgrefurl=http://www.thedowsschoolroom.com/math.shtml&amp;h=315&amp;w=314&amp;sz=21&amp;hl=ru&amp;start=14&amp;tbnid=Y5fo63yzYS6X4M:&amp;tbnh=117&amp;tbnw=117&amp;prev=/images%3Fq%3Dmanipulatives%26hl%3Dru" TargetMode="Externa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13" Type="http://schemas.openxmlformats.org/officeDocument/2006/relationships/image" Target="../media/image32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12" Type="http://schemas.openxmlformats.org/officeDocument/2006/relationships/image" Target="../media/image31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24.jpe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Relationship Id="rId14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468313" y="620713"/>
            <a:ext cx="7775575" cy="2736850"/>
          </a:xfrm>
        </p:spPr>
        <p:txBody>
          <a:bodyPr wrap="square" t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ru-RU" altLang="ru-RU" sz="280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10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«Об </a:t>
            </a:r>
            <a:r>
              <a:rPr lang="ru-RU" altLang="ru-RU" sz="280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изменениях в работе учителей начальной школы, связанных с внедрением ФГОС»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288" y="3860800"/>
            <a:ext cx="8305800" cy="2447925"/>
          </a:xfrm>
        </p:spPr>
        <p:txBody>
          <a:bodyPr/>
          <a:lstStyle/>
          <a:p>
            <a:pPr marL="36513" algn="ctr" eaLnBrk="1" hangingPunct="1">
              <a:lnSpc>
                <a:spcPct val="90000"/>
              </a:lnSpc>
              <a:spcBef>
                <a:spcPct val="0"/>
              </a:spcBef>
            </a:pPr>
            <a:r>
              <a:rPr lang="ru-RU" altLang="ru-RU" sz="26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Н.В.Латышова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screen">
            <a:extLst/>
          </a:blip>
          <a:srcRect/>
          <a:stretch>
            <a:fillRect/>
          </a:stretch>
        </p:blipFill>
        <p:spPr bwMode="auto">
          <a:xfrm>
            <a:off x="7951673" y="463221"/>
            <a:ext cx="750098" cy="1000108"/>
          </a:xfrm>
          <a:prstGeom prst="foldedCorner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rgbClr val="BBE0E3">
                <a:satMod val="175000"/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8229600" cy="1052513"/>
          </a:xfrm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1800" b="1" i="1" dirty="0">
                <a:solidFill>
                  <a:schemeClr val="accent5">
                    <a:lumMod val="75000"/>
                  </a:schemeClr>
                </a:solidFill>
                <a:effectLst/>
                <a:latin typeface="Century Gothic"/>
                <a:ea typeface="+mn-ea"/>
                <a:cs typeface="+mn-cs"/>
              </a:rPr>
              <a:t>По каждому предмету выделяются основное содержание (дидактические единицы) и требования к результатам обучения, включающим следующие уровни описания: 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Arial" charset="0"/>
              <a:buNone/>
              <a:defRPr/>
            </a:pPr>
            <a:r>
              <a:rPr lang="ru-RU" sz="2000" b="1" dirty="0">
                <a:solidFill>
                  <a:schemeClr val="tx1"/>
                </a:solidFill>
              </a:rPr>
              <a:t>3. Цели, характеризующие систему учебных действий в отношении знаний, умений, навыков, расширяющих и углубляющих опорную систему или выступающих как пропедевтика для дальнейшего изучения данного предмета. </a:t>
            </a:r>
          </a:p>
          <a:p>
            <a:pPr marL="0" indent="0" eaLnBrk="1" hangingPunct="1">
              <a:buFont typeface="Arial" charset="0"/>
              <a:buNone/>
              <a:defRPr/>
            </a:pPr>
            <a:endParaRPr lang="ru-RU" sz="2000" b="1" dirty="0">
              <a:solidFill>
                <a:schemeClr val="tx1"/>
              </a:solidFill>
            </a:endParaRPr>
          </a:p>
          <a:p>
            <a:pPr marL="0" indent="0" eaLnBrk="1" hangingPunct="1">
              <a:buFont typeface="Arial" charset="0"/>
              <a:buNone/>
              <a:defRPr/>
            </a:pPr>
            <a:r>
              <a:rPr lang="ru-RU" sz="2000" b="1" dirty="0">
                <a:solidFill>
                  <a:schemeClr val="tx1"/>
                </a:solidFill>
              </a:rPr>
              <a:t>Планируемые результаты, описывающие эту группу целей, приводятся в блоках «Выпускник получит возможность научиться» к каждому разделу примерной программы и выделяются курсивом. Такой уровень достижений могут продемонстрировать только отдельные мотивированные и способные учащиеся. </a:t>
            </a:r>
          </a:p>
          <a:p>
            <a:pPr marL="0" indent="0" eaLnBrk="1" hangingPunct="1">
              <a:buFont typeface="Arial" charset="0"/>
              <a:buNone/>
              <a:defRPr/>
            </a:pPr>
            <a:endParaRPr lang="ru-RU" sz="2000" b="1" dirty="0">
              <a:solidFill>
                <a:schemeClr val="tx1"/>
              </a:solidFill>
            </a:endParaRPr>
          </a:p>
          <a:p>
            <a:pPr marL="0" indent="0" eaLnBrk="1" hangingPunct="1">
              <a:buFont typeface="Arial" charset="0"/>
              <a:buNone/>
              <a:defRPr/>
            </a:pPr>
            <a:r>
              <a:rPr lang="ru-RU" sz="2000" b="1" dirty="0">
                <a:solidFill>
                  <a:schemeClr val="tx1"/>
                </a:solidFill>
              </a:rPr>
              <a:t>Подобная структура представления планируемых результатов позволит дифференцировать требования к подготовке учащихся.</a:t>
            </a:r>
          </a:p>
          <a:p>
            <a:pPr marL="0" indent="0" eaLnBrk="1" hangingPunct="1">
              <a:buFont typeface="Arial" charset="0"/>
              <a:buNone/>
              <a:defRPr/>
            </a:pPr>
            <a:endParaRPr lang="ru-RU" sz="1200" dirty="0"/>
          </a:p>
          <a:p>
            <a:pPr eaLnBrk="1" hangingPunct="1">
              <a:buFont typeface="Arial" charset="0"/>
              <a:buChar char="•"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>
              <a:defRPr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8569325" cy="792162"/>
          </a:xfrm>
        </p:spPr>
        <p:txBody>
          <a:bodyPr/>
          <a:lstStyle/>
          <a:p>
            <a:pPr>
              <a:lnSpc>
                <a:spcPct val="100000"/>
              </a:lnSpc>
              <a:defRPr/>
            </a:pPr>
            <a:r>
              <a:rPr lang="ru-RU" sz="3600" b="1" dirty="0" smtClean="0">
                <a:solidFill>
                  <a:srgbClr val="C00000"/>
                </a:solidFill>
              </a:rPr>
              <a:t>Понятие </a:t>
            </a:r>
            <a:r>
              <a:rPr lang="ru-RU" sz="3600" b="1" dirty="0" err="1" smtClean="0">
                <a:solidFill>
                  <a:srgbClr val="C00000"/>
                </a:solidFill>
              </a:rPr>
              <a:t>деятельностного</a:t>
            </a:r>
            <a:r>
              <a:rPr lang="ru-RU" sz="3600" b="1" dirty="0" smtClean="0">
                <a:solidFill>
                  <a:srgbClr val="C00000"/>
                </a:solidFill>
              </a:rPr>
              <a:t> подхода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513"/>
            <a:ext cx="8229600" cy="5073650"/>
          </a:xfrm>
        </p:spPr>
        <p:txBody>
          <a:bodyPr/>
          <a:lstStyle/>
          <a:p>
            <a:pPr>
              <a:buFont typeface="Arial" charset="0"/>
              <a:buChar char="•"/>
              <a:defRPr/>
            </a:pPr>
            <a:r>
              <a:rPr lang="ru-RU" b="1" dirty="0" smtClean="0">
                <a:solidFill>
                  <a:schemeClr val="tx1"/>
                </a:solidFill>
              </a:rPr>
              <a:t>В основе стандартов второго поколения лежит </a:t>
            </a:r>
            <a:r>
              <a:rPr lang="ru-RU" b="1" dirty="0" err="1" smtClean="0">
                <a:solidFill>
                  <a:srgbClr val="C00000"/>
                </a:solidFill>
              </a:rPr>
              <a:t>деятельностная</a:t>
            </a:r>
            <a:r>
              <a:rPr lang="ru-RU" b="1" dirty="0" smtClean="0">
                <a:solidFill>
                  <a:srgbClr val="C00000"/>
                </a:solidFill>
              </a:rPr>
              <a:t> парадигма образования</a:t>
            </a:r>
            <a:r>
              <a:rPr lang="ru-RU" sz="2000" b="1" dirty="0" smtClean="0">
                <a:solidFill>
                  <a:schemeClr val="tx1"/>
                </a:solidFill>
              </a:rPr>
              <a:t>.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</a:p>
          <a:p>
            <a:pPr marL="0" indent="0">
              <a:buFont typeface="Arial" charset="0"/>
              <a:buNone/>
              <a:defRPr/>
            </a:pPr>
            <a:endParaRPr lang="en-US" sz="1000" dirty="0" smtClean="0">
              <a:solidFill>
                <a:schemeClr val="tx1"/>
              </a:solidFill>
            </a:endParaRPr>
          </a:p>
          <a:p>
            <a:pPr marL="0" indent="0" algn="ctr">
              <a:buFont typeface="Arial" charset="0"/>
              <a:buNone/>
              <a:defRPr/>
            </a:pPr>
            <a:r>
              <a:rPr lang="ru-RU" sz="1800" b="1" i="1" dirty="0" smtClean="0">
                <a:solidFill>
                  <a:schemeClr val="tx2"/>
                </a:solidFill>
              </a:rPr>
              <a:t>Часто приходится слышать от учителя: «Мои ученики на уроке отвечали на вопросы, делали записи в тетради, выходили к доске и работали на доске – значит, они занимались деятельностью. Я реализую на уроке </a:t>
            </a:r>
            <a:r>
              <a:rPr lang="ru-RU" sz="1800" b="1" i="1" dirty="0" err="1" smtClean="0">
                <a:solidFill>
                  <a:schemeClr val="tx2"/>
                </a:solidFill>
              </a:rPr>
              <a:t>деятельностный</a:t>
            </a:r>
            <a:r>
              <a:rPr lang="ru-RU" sz="1800" b="1" i="1" dirty="0" smtClean="0">
                <a:solidFill>
                  <a:schemeClr val="tx2"/>
                </a:solidFill>
              </a:rPr>
              <a:t> подход». </a:t>
            </a:r>
          </a:p>
          <a:p>
            <a:pPr>
              <a:buFont typeface="Arial" charset="0"/>
              <a:buChar char="•"/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marL="0" indent="0" algn="ctr">
              <a:buFont typeface="Arial" charset="0"/>
              <a:buNone/>
              <a:defRPr/>
            </a:pPr>
            <a:r>
              <a:rPr lang="ru-RU" sz="1800" b="1" i="1" dirty="0" smtClean="0">
                <a:solidFill>
                  <a:schemeClr val="tx2"/>
                </a:solidFill>
              </a:rPr>
              <a:t>Стандарты понимают </a:t>
            </a:r>
            <a:r>
              <a:rPr lang="ru-RU" sz="1800" b="1" i="1" dirty="0" err="1" smtClean="0">
                <a:solidFill>
                  <a:schemeClr val="tx2"/>
                </a:solidFill>
              </a:rPr>
              <a:t>деятельностный</a:t>
            </a:r>
            <a:r>
              <a:rPr lang="ru-RU" sz="1800" b="1" i="1" dirty="0" smtClean="0">
                <a:solidFill>
                  <a:schemeClr val="tx2"/>
                </a:solidFill>
              </a:rPr>
              <a:t> подход по-другому. </a:t>
            </a:r>
          </a:p>
          <a:p>
            <a:pPr>
              <a:buFont typeface="Arial" charset="0"/>
              <a:buChar char="•"/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marL="0" indent="0" algn="ctr">
              <a:buFont typeface="Arial" charset="0"/>
              <a:buNone/>
              <a:defRPr/>
            </a:pPr>
            <a:r>
              <a:rPr lang="ru-RU" sz="1800" b="1" i="1" dirty="0" smtClean="0">
                <a:solidFill>
                  <a:schemeClr val="tx2"/>
                </a:solidFill>
              </a:rPr>
              <a:t>Мы привыкли писать в наших конспектах развивающие цели обучения. Основой для достижения этих целей служит активность учащихся. </a:t>
            </a:r>
          </a:p>
          <a:p>
            <a:pPr>
              <a:buFont typeface="Arial" charset="0"/>
              <a:buChar char="•"/>
              <a:defRPr/>
            </a:pPr>
            <a:r>
              <a:rPr lang="ru-RU" sz="2000" b="1" dirty="0" smtClean="0">
                <a:solidFill>
                  <a:srgbClr val="C00000"/>
                </a:solidFill>
              </a:rPr>
              <a:t>Цель </a:t>
            </a:r>
            <a:r>
              <a:rPr lang="ru-RU" sz="2000" b="1" dirty="0" err="1" smtClean="0">
                <a:solidFill>
                  <a:srgbClr val="C00000"/>
                </a:solidFill>
              </a:rPr>
              <a:t>деятельностного</a:t>
            </a:r>
            <a:r>
              <a:rPr lang="ru-RU" sz="2000" b="1" dirty="0" smtClean="0">
                <a:solidFill>
                  <a:srgbClr val="C00000"/>
                </a:solidFill>
              </a:rPr>
              <a:t> подхода </a:t>
            </a:r>
            <a:r>
              <a:rPr lang="ru-RU" sz="2000" b="1" dirty="0" smtClean="0">
                <a:solidFill>
                  <a:schemeClr val="tx1"/>
                </a:solidFill>
              </a:rPr>
              <a:t>– развитие личности учащегося на основе освоения универсальных способов деятельности. </a:t>
            </a:r>
          </a:p>
          <a:p>
            <a:pPr>
              <a:buFont typeface="Arial" charset="0"/>
              <a:buChar char="•"/>
              <a:defRPr/>
            </a:pPr>
            <a:endParaRPr lang="ru-RU" sz="2000" dirty="0" smtClean="0">
              <a:solidFill>
                <a:schemeClr val="tx1"/>
              </a:solidFill>
            </a:endParaRPr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B9B8AE1-7F8B-46B0-B7BF-E4C96F3F160C}" type="slidenum">
              <a:rPr lang="ru-RU" altLang="ru-RU" sz="1200">
                <a:solidFill>
                  <a:srgbClr val="595959"/>
                </a:solidFill>
              </a:rPr>
              <a:pPr>
                <a:spcBef>
                  <a:spcPct val="0"/>
                </a:spcBef>
                <a:buFontTx/>
                <a:buNone/>
              </a:pPr>
              <a:t>11</a:t>
            </a:fld>
            <a:endParaRPr lang="ru-RU" altLang="ru-RU" sz="1200">
              <a:solidFill>
                <a:srgbClr val="595959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5613" y="908050"/>
            <a:ext cx="8229600" cy="5545138"/>
          </a:xfrm>
        </p:spPr>
        <p:txBody>
          <a:bodyPr/>
          <a:lstStyle/>
          <a:p>
            <a:pPr>
              <a:buFont typeface="Arial" charset="0"/>
              <a:buChar char="•"/>
              <a:defRPr/>
            </a:pPr>
            <a:endParaRPr lang="ru-RU" sz="1800" dirty="0" smtClean="0"/>
          </a:p>
          <a:p>
            <a:pPr marL="0" indent="0" algn="ctr">
              <a:buFont typeface="Arial" charset="0"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Чтобы ребенок развивался, необходимо организовать его деятельность. (При пассивном восприятии учебного материала развития не происходит).</a:t>
            </a:r>
          </a:p>
          <a:p>
            <a:pPr>
              <a:buFont typeface="Arial" charset="0"/>
              <a:buChar char="•"/>
              <a:defRPr/>
            </a:pPr>
            <a:endParaRPr lang="ru-RU" sz="2000" b="1" dirty="0" smtClean="0">
              <a:solidFill>
                <a:schemeClr val="tx1"/>
              </a:solidFill>
            </a:endParaRPr>
          </a:p>
          <a:p>
            <a:pPr marL="0" indent="0" algn="ctr">
              <a:buFont typeface="Arial" charset="0"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Именно собственное действие ребенка может стать основой формирования в будущем его способности. Значит, образовательная задача состоит в организации условий, провоцирующих детское действие.</a:t>
            </a:r>
          </a:p>
          <a:p>
            <a:pPr>
              <a:buFont typeface="Arial" charset="0"/>
              <a:buChar char="•"/>
              <a:defRPr/>
            </a:pPr>
            <a:endParaRPr lang="ru-RU" sz="2000" b="1" dirty="0" smtClean="0">
              <a:solidFill>
                <a:schemeClr val="tx1"/>
              </a:solidFill>
            </a:endParaRPr>
          </a:p>
          <a:p>
            <a:pPr marL="0" indent="0" algn="ctr">
              <a:buFont typeface="Arial" charset="0"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Поэтому в рабочих программах по учебным предметам в разделе варианта тематического планирования представлена характеристика деятельности учащихся </a:t>
            </a:r>
          </a:p>
          <a:p>
            <a:pPr marL="0" indent="0" algn="ctr">
              <a:buFont typeface="Arial" charset="0"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(в соответствии со спецификой предмета).</a:t>
            </a:r>
          </a:p>
          <a:p>
            <a:pPr>
              <a:buFont typeface="Arial" charset="0"/>
              <a:buChar char="•"/>
              <a:defRPr/>
            </a:pPr>
            <a:endParaRPr lang="ru-RU" sz="2000" b="1" dirty="0" smtClean="0">
              <a:solidFill>
                <a:schemeClr val="tx1"/>
              </a:solidFill>
            </a:endParaRPr>
          </a:p>
          <a:p>
            <a:pPr>
              <a:buFont typeface="Arial" charset="0"/>
              <a:buChar char="•"/>
              <a:defRPr/>
            </a:pP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9939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A86074B-DA4A-48C2-8ACC-F7FB65670AA1}" type="slidenum">
              <a:rPr lang="ru-RU" altLang="ru-RU" sz="1200">
                <a:solidFill>
                  <a:srgbClr val="595959"/>
                </a:solidFill>
              </a:rPr>
              <a:pPr>
                <a:spcBef>
                  <a:spcPct val="0"/>
                </a:spcBef>
                <a:buFontTx/>
                <a:buNone/>
              </a:pPr>
              <a:t>12</a:t>
            </a:fld>
            <a:endParaRPr lang="ru-RU" altLang="ru-RU" sz="1200">
              <a:solidFill>
                <a:srgbClr val="595959"/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8569325" cy="792162"/>
          </a:xfrm>
        </p:spPr>
        <p:txBody>
          <a:bodyPr/>
          <a:lstStyle/>
          <a:p>
            <a:pPr>
              <a:lnSpc>
                <a:spcPct val="100000"/>
              </a:lnSpc>
              <a:defRPr/>
            </a:pPr>
            <a:r>
              <a:rPr lang="ru-RU" sz="3600" b="1" dirty="0" smtClean="0">
                <a:solidFill>
                  <a:srgbClr val="C00000"/>
                </a:solidFill>
              </a:rPr>
              <a:t>Понятие </a:t>
            </a:r>
            <a:r>
              <a:rPr lang="ru-RU" sz="3600" b="1" dirty="0" err="1" smtClean="0">
                <a:solidFill>
                  <a:srgbClr val="C00000"/>
                </a:solidFill>
              </a:rPr>
              <a:t>деятельностного</a:t>
            </a:r>
            <a:r>
              <a:rPr lang="ru-RU" sz="3600" b="1" dirty="0" smtClean="0">
                <a:solidFill>
                  <a:srgbClr val="C00000"/>
                </a:solidFill>
              </a:rPr>
              <a:t> подхода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</a:rPr>
              <a:t>Другое понимание цели и основного результата образования</a:t>
            </a: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ъект 2"/>
          <p:cNvSpPr>
            <a:spLocks noGrp="1"/>
          </p:cNvSpPr>
          <p:nvPr>
            <p:ph idx="1"/>
          </p:nvPr>
        </p:nvSpPr>
        <p:spPr>
          <a:xfrm>
            <a:off x="457200" y="333375"/>
            <a:ext cx="8291513" cy="6119813"/>
          </a:xfrm>
        </p:spPr>
        <p:txBody>
          <a:bodyPr/>
          <a:lstStyle/>
          <a:p>
            <a:pPr marL="0" indent="0" algn="ctr" eaLnBrk="1" hangingPunct="1">
              <a:buFont typeface="Arial" charset="0"/>
              <a:buNone/>
              <a:defRPr/>
            </a:pPr>
            <a:r>
              <a:rPr lang="ru-RU" sz="2800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Универсальные учебные действия (УУД)  </a:t>
            </a:r>
          </a:p>
          <a:p>
            <a:pPr eaLnBrk="1" hangingPunct="1">
              <a:buFont typeface="Arial" charset="0"/>
              <a:buAutoNum type="arabicParenR"/>
              <a:defRPr/>
            </a:pPr>
            <a:r>
              <a:rPr lang="ru-RU" sz="1800" b="1" dirty="0" smtClean="0">
                <a:solidFill>
                  <a:schemeClr val="tx1"/>
                </a:solidFill>
              </a:rPr>
              <a:t>в широком смысле означает умение учиться, т.е. способность субъекта к саморазвитию и самосовершенствованию путем сознательного и активного присвоения нового социального опыта; </a:t>
            </a:r>
          </a:p>
          <a:p>
            <a:pPr eaLnBrk="1" hangingPunct="1">
              <a:buFont typeface="Arial" charset="0"/>
              <a:buAutoNum type="arabicParenR"/>
              <a:defRPr/>
            </a:pPr>
            <a:r>
              <a:rPr lang="ru-RU" sz="1800" b="1" dirty="0" smtClean="0">
                <a:solidFill>
                  <a:schemeClr val="tx1"/>
                </a:solidFill>
              </a:rPr>
              <a:t>2) в более узком – ... способность к самостоятельному усвоению новых знаний и умений, включая организацию этого процесса</a:t>
            </a:r>
          </a:p>
          <a:p>
            <a:pPr eaLnBrk="1" hangingPunct="1">
              <a:buFont typeface="Arial" charset="0"/>
              <a:buChar char="•"/>
              <a:defRPr/>
            </a:pPr>
            <a:endParaRPr lang="ru-RU" sz="500" dirty="0" smtClean="0">
              <a:solidFill>
                <a:srgbClr val="003399"/>
              </a:solidFill>
            </a:endParaRPr>
          </a:p>
          <a:p>
            <a:pPr marL="0" indent="0" algn="ctr" eaLnBrk="1" hangingPunct="1">
              <a:buFont typeface="Arial" charset="0"/>
              <a:buNone/>
              <a:defRPr/>
            </a:pPr>
            <a:r>
              <a:rPr lang="ru-RU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Стандарт определяет четыре класса УУД: 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ru-RU" sz="1800" b="1" dirty="0" smtClean="0">
                <a:solidFill>
                  <a:srgbClr val="C00000"/>
                </a:solidFill>
              </a:rPr>
              <a:t>Личностные универсальные учебные действия </a:t>
            </a:r>
            <a:r>
              <a:rPr lang="ru-RU" sz="1800" b="1" dirty="0" smtClean="0">
                <a:solidFill>
                  <a:schemeClr val="tx1"/>
                </a:solidFill>
              </a:rPr>
              <a:t>- действие </a:t>
            </a:r>
            <a:r>
              <a:rPr lang="ru-RU" sz="1800" b="1" dirty="0" err="1" smtClean="0">
                <a:solidFill>
                  <a:schemeClr val="tx1"/>
                </a:solidFill>
              </a:rPr>
              <a:t>смыслообразования</a:t>
            </a:r>
            <a:r>
              <a:rPr lang="ru-RU" sz="1800" b="1" dirty="0" smtClean="0">
                <a:solidFill>
                  <a:schemeClr val="tx1"/>
                </a:solidFill>
              </a:rPr>
              <a:t>: «какое значение, смысл имеет для меня учение?».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ru-RU" sz="1800" b="1" dirty="0" smtClean="0">
                <a:solidFill>
                  <a:srgbClr val="C00000"/>
                </a:solidFill>
              </a:rPr>
              <a:t>Регулятивные действия </a:t>
            </a:r>
            <a:r>
              <a:rPr lang="ru-RU" sz="1800" b="1" dirty="0" smtClean="0">
                <a:solidFill>
                  <a:schemeClr val="tx1"/>
                </a:solidFill>
              </a:rPr>
              <a:t>обеспечивают организацию учащимся своей учебной деятельности: целеполагание, планирование.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ru-RU" sz="1800" b="1" dirty="0" smtClean="0">
                <a:solidFill>
                  <a:srgbClr val="C00000"/>
                </a:solidFill>
              </a:rPr>
              <a:t>Познавательные </a:t>
            </a:r>
            <a:r>
              <a:rPr lang="ru-RU" sz="1800" b="1" dirty="0" smtClean="0">
                <a:solidFill>
                  <a:schemeClr val="tx1"/>
                </a:solidFill>
              </a:rPr>
              <a:t>универсальные действия включают: </a:t>
            </a:r>
            <a:r>
              <a:rPr lang="ru-RU" sz="1800" b="1" dirty="0" err="1" smtClean="0">
                <a:solidFill>
                  <a:schemeClr val="tx1"/>
                </a:solidFill>
              </a:rPr>
              <a:t>общеучебные</a:t>
            </a:r>
            <a:r>
              <a:rPr lang="ru-RU" sz="1800" b="1" dirty="0" smtClean="0">
                <a:solidFill>
                  <a:schemeClr val="tx1"/>
                </a:solidFill>
              </a:rPr>
              <a:t>, логические, действия постановки и решения проблем.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ru-RU" sz="1800" b="1" dirty="0" smtClean="0">
                <a:solidFill>
                  <a:schemeClr val="tx1"/>
                </a:solidFill>
              </a:rPr>
              <a:t>Видами</a:t>
            </a:r>
            <a:r>
              <a:rPr lang="ru-RU" sz="1800" b="1" dirty="0" smtClean="0">
                <a:solidFill>
                  <a:srgbClr val="C00000"/>
                </a:solidFill>
              </a:rPr>
              <a:t> коммуникативных действий </a:t>
            </a:r>
            <a:r>
              <a:rPr lang="ru-RU" sz="1800" b="1" dirty="0" smtClean="0">
                <a:solidFill>
                  <a:schemeClr val="tx1"/>
                </a:solidFill>
              </a:rPr>
              <a:t>являются: планирование учебного сотрудничества с учителем и сверстниками, разрешение конфликтов.</a:t>
            </a:r>
          </a:p>
          <a:p>
            <a:pPr marL="0" indent="0" algn="ctr" eaLnBrk="1" hangingPunct="1">
              <a:buFont typeface="Arial" charset="0"/>
              <a:buNone/>
              <a:defRPr/>
            </a:pPr>
            <a:r>
              <a:rPr lang="ru-RU" sz="1600" b="1" i="1" dirty="0" smtClean="0">
                <a:solidFill>
                  <a:srgbClr val="003399"/>
                </a:solidFill>
              </a:rPr>
              <a:t>УУД заявлены к формированию на всех предметах</a:t>
            </a:r>
          </a:p>
          <a:p>
            <a:pPr eaLnBrk="1" hangingPunct="1">
              <a:buFont typeface="Arial" charset="0"/>
              <a:buChar char="•"/>
              <a:defRPr/>
            </a:pPr>
            <a:endParaRPr lang="ru-RU" sz="1600" dirty="0" smtClean="0">
              <a:solidFill>
                <a:srgbClr val="003399"/>
              </a:solidFill>
            </a:endParaRPr>
          </a:p>
          <a:p>
            <a:pPr eaLnBrk="1" hangingPunct="1">
              <a:buFont typeface="Arial" charset="0"/>
              <a:buChar char="•"/>
              <a:defRPr/>
            </a:pPr>
            <a:endParaRPr lang="ru-RU" sz="1600" dirty="0" smtClean="0">
              <a:solidFill>
                <a:srgbClr val="003399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>
              <a:defRPr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9275"/>
            <a:ext cx="8856663" cy="1439863"/>
          </a:xfrm>
        </p:spPr>
        <p:txBody>
          <a:bodyPr/>
          <a:lstStyle/>
          <a:p>
            <a:pPr>
              <a:lnSpc>
                <a:spcPct val="100000"/>
              </a:lnSpc>
              <a:defRPr/>
            </a:pPr>
            <a:r>
              <a:rPr lang="ru-RU" sz="2000" b="1" i="1" dirty="0" smtClean="0">
                <a:solidFill>
                  <a:srgbClr val="003399"/>
                </a:solidFill>
                <a:effectLst/>
                <a:latin typeface="Arial"/>
              </a:rPr>
              <a:t>Система планируемых результатов по каждому предмету показывает, какими именно действиями (познавательными, личностными, регулятивными, коммуникативными), преломленными через специфику содержания данного предмета, овладеют учащиеся в ходе образовательного процесса. </a:t>
            </a:r>
            <a:br>
              <a:rPr lang="ru-RU" sz="2000" b="1" i="1" dirty="0" smtClean="0">
                <a:solidFill>
                  <a:srgbClr val="003399"/>
                </a:solidFill>
                <a:effectLst/>
                <a:latin typeface="Arial"/>
              </a:rPr>
            </a:br>
            <a:r>
              <a:rPr lang="ru-RU" sz="2000" b="1" i="1" dirty="0" smtClean="0">
                <a:solidFill>
                  <a:srgbClr val="003399"/>
                </a:solidFill>
                <a:effectLst/>
                <a:latin typeface="Arial"/>
              </a:rPr>
              <a:t>Так например:</a:t>
            </a:r>
            <a:endParaRPr lang="ru-RU" sz="2000" i="1" dirty="0">
              <a:solidFill>
                <a:srgbClr val="003399"/>
              </a:solidFill>
            </a:endParaRP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</p:nvPr>
        </p:nvGraphicFramePr>
        <p:xfrm>
          <a:off x="250825" y="1957388"/>
          <a:ext cx="8662988" cy="4752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24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77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633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7191">
                <a:tc gridSpan="3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FFFF00"/>
                          </a:solidFill>
                        </a:rPr>
                        <a:t>Предметная компетентность по русскому языку</a:t>
                      </a:r>
                      <a:endParaRPr lang="ru-RU" sz="2400" dirty="0">
                        <a:solidFill>
                          <a:srgbClr val="FFFF00"/>
                        </a:solidFill>
                      </a:endParaRPr>
                    </a:p>
                  </a:txBody>
                  <a:tcPr marL="91454" marR="91454" marT="45716" marB="45716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0071">
                <a:tc gridSpan="3"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Выражать собственное мнение, аргументировать его</a:t>
                      </a:r>
                      <a:r>
                        <a:rPr lang="ru-RU" sz="1800" b="1" baseline="0" dirty="0" smtClean="0"/>
                        <a:t> с учётом ситуации общения</a:t>
                      </a:r>
                      <a:endParaRPr lang="ru-RU" sz="1800" b="1" dirty="0"/>
                    </a:p>
                  </a:txBody>
                  <a:tcPr marL="91454" marR="91454" marT="45716" marB="45716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0071"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</a:rPr>
                        <a:t>Регулятивные</a:t>
                      </a:r>
                      <a:r>
                        <a:rPr lang="ru-RU" sz="1800" b="1" baseline="0" dirty="0" smtClean="0">
                          <a:solidFill>
                            <a:srgbClr val="C00000"/>
                          </a:solidFill>
                        </a:rPr>
                        <a:t> УУД</a:t>
                      </a:r>
                      <a:endParaRPr lang="ru-RU" sz="1800" b="1" dirty="0">
                        <a:solidFill>
                          <a:srgbClr val="C00000"/>
                        </a:solidFill>
                      </a:endParaRPr>
                    </a:p>
                  </a:txBody>
                  <a:tcPr marL="91454" marR="91454" marT="45716" marB="457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</a:rPr>
                        <a:t>Познавательные УУД</a:t>
                      </a:r>
                      <a:endParaRPr lang="ru-RU" sz="1800" b="1" dirty="0">
                        <a:solidFill>
                          <a:srgbClr val="C00000"/>
                        </a:solidFill>
                      </a:endParaRPr>
                    </a:p>
                  </a:txBody>
                  <a:tcPr marL="91454" marR="91454" marT="45716" marB="457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</a:rPr>
                        <a:t>Коммуникативные 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C00000"/>
                          </a:solidFill>
                        </a:rPr>
                        <a:t>УУД</a:t>
                      </a:r>
                      <a:endParaRPr lang="ru-RU" sz="1800" b="1" dirty="0">
                        <a:solidFill>
                          <a:srgbClr val="C00000"/>
                        </a:solidFill>
                      </a:endParaRPr>
                    </a:p>
                  </a:txBody>
                  <a:tcPr marL="91454" marR="91454" marT="45716" marB="45716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15642">
                <a:tc>
                  <a:txBody>
                    <a:bodyPr/>
                    <a:lstStyle/>
                    <a:p>
                      <a:r>
                        <a:rPr lang="ru-RU" sz="1700" b="1" dirty="0" smtClean="0"/>
                        <a:t>Выпускник научится планировать своё действие в соответствии с</a:t>
                      </a:r>
                      <a:r>
                        <a:rPr lang="ru-RU" sz="1700" b="1" baseline="0" dirty="0" smtClean="0"/>
                        <a:t> поставленной задачей и условиями её реализации, в </a:t>
                      </a:r>
                      <a:r>
                        <a:rPr lang="ru-RU" sz="1700" b="1" baseline="0" dirty="0" err="1" smtClean="0"/>
                        <a:t>т.ч</a:t>
                      </a:r>
                      <a:r>
                        <a:rPr lang="ru-RU" sz="1700" b="1" baseline="0" dirty="0" smtClean="0"/>
                        <a:t>.  во внутреннем плане</a:t>
                      </a:r>
                      <a:endParaRPr lang="ru-RU" sz="1700" b="1" dirty="0"/>
                    </a:p>
                  </a:txBody>
                  <a:tcPr marL="91454" marR="91454" marT="45716" marB="45716"/>
                </a:tc>
                <a:tc>
                  <a:txBody>
                    <a:bodyPr/>
                    <a:lstStyle/>
                    <a:p>
                      <a:r>
                        <a:rPr lang="ru-RU" sz="1700" b="1" dirty="0" smtClean="0"/>
                        <a:t>Выпускник научится строить речевое высказывание в устной и письменной форме; строить рассуждения в форме простых</a:t>
                      </a:r>
                      <a:r>
                        <a:rPr lang="ru-RU" sz="1700" b="1" baseline="0" dirty="0" smtClean="0"/>
                        <a:t> суждений об объекте, его строении и свойствах</a:t>
                      </a:r>
                      <a:endParaRPr lang="ru-RU" sz="1700" b="1" dirty="0"/>
                    </a:p>
                  </a:txBody>
                  <a:tcPr marL="91454" marR="91454" marT="45716" marB="45716"/>
                </a:tc>
                <a:tc>
                  <a:txBody>
                    <a:bodyPr/>
                    <a:lstStyle/>
                    <a:p>
                      <a:r>
                        <a:rPr lang="ru-RU" sz="1700" b="1" dirty="0" smtClean="0"/>
                        <a:t>Выпускник научится допускать возможность существования у людей различных точек зрения, в </a:t>
                      </a:r>
                      <a:r>
                        <a:rPr lang="ru-RU" sz="1700" b="1" dirty="0" err="1" smtClean="0"/>
                        <a:t>т.ч</a:t>
                      </a:r>
                      <a:r>
                        <a:rPr lang="ru-RU" sz="1700" b="1" dirty="0" smtClean="0"/>
                        <a:t>. не совпадающих с его собственной, ориентироваться на позицию партнёра в общении и взаимодействии;</a:t>
                      </a:r>
                      <a:r>
                        <a:rPr lang="ru-RU" sz="1700" b="1" baseline="0" dirty="0" smtClean="0"/>
                        <a:t> стремиться к координации различных позиций в сотрудничестве; формулировать собственное мнение и позицию</a:t>
                      </a:r>
                      <a:endParaRPr lang="ru-RU" sz="1700" b="1" dirty="0"/>
                    </a:p>
                  </a:txBody>
                  <a:tcPr marL="91454" marR="91454" marT="45716" marB="45716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>
              <a:defRPr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188913"/>
            <a:ext cx="8229600" cy="7064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Учебные ситуации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035" name="TextBox 2"/>
          <p:cNvSpPr txBox="1">
            <a:spLocks noChangeArrowheads="1"/>
          </p:cNvSpPr>
          <p:nvPr/>
        </p:nvSpPr>
        <p:spPr bwMode="auto">
          <a:xfrm>
            <a:off x="250825" y="908050"/>
            <a:ext cx="8642350" cy="591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4926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chemeClr val="tx2"/>
                </a:solidFill>
                <a:latin typeface="Arial" panose="020B0604020202020204" pitchFamily="34" charset="0"/>
              </a:rPr>
              <a:t>Учебная ситуация – это такая особая единица учебного процесса, в которой дети с помощью учителя обнаруживают предмет своего действия, исследуют его, совершая разнообразные учебные действия, преобразуют его, например, переформулируют, или предлагают свое описание и т.д., частично – запоминают. 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chemeClr val="tx2"/>
                </a:solidFill>
                <a:latin typeface="Arial" panose="020B0604020202020204" pitchFamily="34" charset="0"/>
              </a:rPr>
              <a:t>Учитель должен научиться создавать учебные ситуации как особые структурные единицы учебной деятельности, содержащей ее полный замкнутый цикл. 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chemeClr val="tx2"/>
                </a:solidFill>
                <a:latin typeface="Arial" panose="020B0604020202020204" pitchFamily="34" charset="0"/>
              </a:rPr>
              <a:t>Творчество педагога должно быть направлено на 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chemeClr val="tx2"/>
                </a:solidFill>
                <a:latin typeface="Arial" panose="020B0604020202020204" pitchFamily="34" charset="0"/>
              </a:rPr>
              <a:t>• создание учебной ситуации, 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chemeClr val="tx2"/>
                </a:solidFill>
                <a:latin typeface="Arial" panose="020B0604020202020204" pitchFamily="34" charset="0"/>
              </a:rPr>
              <a:t>• разработку способов перевода учебной задачи в учебную ситуацию.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chemeClr val="tx2"/>
                </a:solidFill>
                <a:latin typeface="Arial" panose="020B0604020202020204" pitchFamily="34" charset="0"/>
              </a:rPr>
              <a:t> Необходимо не только продумать содержание учебной задачи, но и ее «аранжировку» – поставить эту задачу в такие условия, чтобы они толкали, провоцировали детей на активное действие, создавали мотивацию учения, причем не </a:t>
            </a:r>
            <a:r>
              <a:rPr lang="ru-RU" altLang="ru-RU" sz="2000" b="1">
                <a:solidFill>
                  <a:srgbClr val="C00000"/>
                </a:solidFill>
                <a:latin typeface="Arial" panose="020B0604020202020204" pitchFamily="34" charset="0"/>
              </a:rPr>
              <a:t>вы-нуждения</a:t>
            </a:r>
            <a:r>
              <a:rPr lang="ru-RU" altLang="ru-RU" sz="2000" b="1">
                <a:solidFill>
                  <a:schemeClr val="tx2"/>
                </a:solidFill>
                <a:latin typeface="Arial" panose="020B0604020202020204" pitchFamily="34" charset="0"/>
              </a:rPr>
              <a:t>, а </a:t>
            </a:r>
            <a:r>
              <a:rPr lang="ru-RU" altLang="ru-RU" sz="2000" b="1">
                <a:solidFill>
                  <a:srgbClr val="C00000"/>
                </a:solidFill>
                <a:latin typeface="Arial" panose="020B0604020202020204" pitchFamily="34" charset="0"/>
              </a:rPr>
              <a:t>по-буждения</a:t>
            </a:r>
            <a:r>
              <a:rPr lang="ru-RU" altLang="ru-RU" sz="2000" b="1">
                <a:solidFill>
                  <a:schemeClr val="tx2"/>
                </a:solidFill>
                <a:latin typeface="Arial" panose="020B0604020202020204" pitchFamily="34" charset="0"/>
              </a:rPr>
              <a:t>.</a:t>
            </a:r>
          </a:p>
          <a:p>
            <a:pPr algn="just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3"/>
          <p:cNvGraphicFramePr>
            <a:graphicFrameLocks noGrp="1"/>
          </p:cNvGraphicFramePr>
          <p:nvPr>
            <p:ph idx="1"/>
          </p:nvPr>
        </p:nvGraphicFramePr>
        <p:xfrm>
          <a:off x="2411760" y="3783542"/>
          <a:ext cx="4536504" cy="30529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50825" y="115888"/>
            <a:ext cx="8785225" cy="70643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Учебные ситуации строятся с учётом: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0825" y="836613"/>
            <a:ext cx="8569325" cy="3908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800" dirty="0">
              <a:latin typeface="Arial" charset="0"/>
            </a:endParaRPr>
          </a:p>
          <a:p>
            <a:pPr indent="361950" algn="just">
              <a:defRPr/>
            </a:pPr>
            <a:r>
              <a:rPr lang="ru-RU" sz="2000" b="1" dirty="0">
                <a:solidFill>
                  <a:schemeClr val="tx1"/>
                </a:solidFill>
                <a:latin typeface="Arial" charset="0"/>
              </a:rPr>
              <a:t>• возраста ребенка (то, что провоцирует на действие младшего школьника, оставляет равнодушным и пассивным подростка), </a:t>
            </a:r>
          </a:p>
          <a:p>
            <a:pPr indent="361950" algn="just">
              <a:defRPr/>
            </a:pPr>
            <a:r>
              <a:rPr lang="ru-RU" sz="2000" b="1" dirty="0">
                <a:solidFill>
                  <a:schemeClr val="tx1"/>
                </a:solidFill>
                <a:latin typeface="Arial" charset="0"/>
              </a:rPr>
              <a:t>• специфики учебного предмета (учебная ситуация в математике качественно отличается от учебной ситуации в чтении или естественнонаучной/обществоведческой части окружающего мира типами формируемых умений), </a:t>
            </a:r>
          </a:p>
          <a:p>
            <a:pPr indent="361950" algn="just">
              <a:defRPr/>
            </a:pPr>
            <a:r>
              <a:rPr lang="ru-RU" sz="2000" b="1" dirty="0">
                <a:solidFill>
                  <a:schemeClr val="tx1"/>
                </a:solidFill>
                <a:latin typeface="Arial" charset="0"/>
              </a:rPr>
              <a:t>• меры </a:t>
            </a:r>
            <a:r>
              <a:rPr lang="ru-RU" sz="2000" b="1" dirty="0" err="1">
                <a:solidFill>
                  <a:schemeClr val="tx1"/>
                </a:solidFill>
                <a:latin typeface="Arial" charset="0"/>
              </a:rPr>
              <a:t>сформированности</a:t>
            </a:r>
            <a:r>
              <a:rPr lang="ru-RU" sz="2000" b="1" dirty="0">
                <a:solidFill>
                  <a:schemeClr val="tx1"/>
                </a:solidFill>
                <a:latin typeface="Arial" charset="0"/>
              </a:rPr>
              <a:t> действий учащихся (исполнительских, не требующих активного содействия педагога, или ориентировочных, которые могут осуществляться, особенно поначалу, только при активном участии учителя). </a:t>
            </a:r>
          </a:p>
          <a:p>
            <a:pPr algn="ctr">
              <a:defRPr/>
            </a:pPr>
            <a:endParaRPr lang="ru-RU" dirty="0">
              <a:latin typeface="Arial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Результаты – </a:t>
            </a:r>
            <a:r>
              <a:rPr lang="ru-RU" dirty="0" err="1" smtClean="0"/>
              <a:t>системообразующий</a:t>
            </a:r>
            <a:r>
              <a:rPr lang="ru-RU" dirty="0" smtClean="0"/>
              <a:t> компонент стандарта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4294967295"/>
          </p:nvPr>
        </p:nvSpPr>
        <p:spPr/>
        <p:txBody>
          <a:bodyPr>
            <a:normAutofit/>
          </a:bodyPr>
          <a:lstStyle/>
          <a:p>
            <a:pPr algn="ctr">
              <a:buFontTx/>
              <a:buNone/>
              <a:defRPr/>
            </a:pPr>
            <a:endParaRPr lang="ru-RU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ru-RU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2469" name="AutoShape 5"/>
          <p:cNvSpPr>
            <a:spLocks noChangeArrowheads="1"/>
          </p:cNvSpPr>
          <p:nvPr/>
        </p:nvSpPr>
        <p:spPr bwMode="auto">
          <a:xfrm>
            <a:off x="179388" y="1341438"/>
            <a:ext cx="2663825" cy="68421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1750">
            <a:solidFill>
              <a:srgbClr val="0000CC"/>
            </a:solidFill>
            <a:round/>
            <a:headEnd/>
            <a:tailEnd/>
          </a:ln>
          <a:effectLst>
            <a:prstShdw prst="shdw17" dist="17961" dir="2700000">
              <a:srgbClr val="00007A"/>
            </a:prst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ЛИЧНОСТНЫЕ</a:t>
            </a:r>
          </a:p>
        </p:txBody>
      </p:sp>
      <p:sp>
        <p:nvSpPr>
          <p:cNvPr id="62470" name="AutoShape 6"/>
          <p:cNvSpPr>
            <a:spLocks noChangeArrowheads="1"/>
          </p:cNvSpPr>
          <p:nvPr/>
        </p:nvSpPr>
        <p:spPr bwMode="auto">
          <a:xfrm>
            <a:off x="3071813" y="1341438"/>
            <a:ext cx="2786062" cy="68421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1750">
            <a:solidFill>
              <a:srgbClr val="0000CC"/>
            </a:solidFill>
            <a:round/>
            <a:headEnd/>
            <a:tailEnd/>
          </a:ln>
          <a:effectLst>
            <a:prstShdw prst="shdw17" dist="17961" dir="2700000">
              <a:srgbClr val="00007A"/>
            </a:prst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МЕТАПРЕДМЕТНЫЕ</a:t>
            </a:r>
          </a:p>
        </p:txBody>
      </p:sp>
      <p:sp>
        <p:nvSpPr>
          <p:cNvPr id="62471" name="AutoShape 7"/>
          <p:cNvSpPr>
            <a:spLocks noChangeArrowheads="1"/>
          </p:cNvSpPr>
          <p:nvPr/>
        </p:nvSpPr>
        <p:spPr bwMode="auto">
          <a:xfrm>
            <a:off x="6194425" y="1341438"/>
            <a:ext cx="2698750" cy="68421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31750">
            <a:solidFill>
              <a:srgbClr val="0000CC"/>
            </a:solidFill>
            <a:round/>
            <a:headEnd/>
            <a:tailEnd/>
          </a:ln>
          <a:effectLst>
            <a:prstShdw prst="shdw17" dist="17961" dir="2700000">
              <a:srgbClr val="00007A"/>
            </a:prst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ПРЕДМЕТНЫЕ</a:t>
            </a:r>
          </a:p>
        </p:txBody>
      </p:sp>
      <p:sp>
        <p:nvSpPr>
          <p:cNvPr id="47110" name="AutoShape 8"/>
          <p:cNvSpPr>
            <a:spLocks noChangeArrowheads="1"/>
          </p:cNvSpPr>
          <p:nvPr/>
        </p:nvSpPr>
        <p:spPr bwMode="auto">
          <a:xfrm>
            <a:off x="179388" y="2276475"/>
            <a:ext cx="2663825" cy="1081088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0000CC"/>
            </a:solidFill>
            <a:round/>
            <a:headEnd/>
            <a:tailEnd/>
          </a:ln>
          <a:effectLst>
            <a:prstShdw prst="shdw17" dist="17961" dir="2700000">
              <a:srgbClr val="00007A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/>
              <a:t>Самоопределение: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/>
              <a:t>внутренняя позиция школьника;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/>
              <a:t>самоидентификация;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/>
              <a:t>самоуважение и самооценка</a:t>
            </a:r>
          </a:p>
        </p:txBody>
      </p:sp>
      <p:sp>
        <p:nvSpPr>
          <p:cNvPr id="47111" name="AutoShape 9"/>
          <p:cNvSpPr>
            <a:spLocks noChangeArrowheads="1"/>
          </p:cNvSpPr>
          <p:nvPr/>
        </p:nvSpPr>
        <p:spPr bwMode="auto">
          <a:xfrm>
            <a:off x="179388" y="3573463"/>
            <a:ext cx="2663825" cy="1009650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0000CC"/>
            </a:solidFill>
            <a:round/>
            <a:headEnd/>
            <a:tailEnd/>
          </a:ln>
          <a:effectLst>
            <a:prstShdw prst="shdw17" dist="17961" dir="2700000">
              <a:srgbClr val="00007A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/>
              <a:t>Смыслообразование: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/>
              <a:t>мотивация (учебная, социальная);</a:t>
            </a:r>
            <a:endParaRPr lang="en-US" altLang="ru-RU" sz="1200"/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/>
              <a:t> границы</a:t>
            </a:r>
            <a:r>
              <a:rPr lang="en-US" altLang="ru-RU" sz="1200"/>
              <a:t> </a:t>
            </a:r>
            <a:r>
              <a:rPr lang="ru-RU" altLang="ru-RU" sz="1200"/>
              <a:t>собственного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/>
              <a:t>знания и «незнания»</a:t>
            </a:r>
          </a:p>
        </p:txBody>
      </p:sp>
      <p:sp>
        <p:nvSpPr>
          <p:cNvPr id="62474" name="AutoShape 10"/>
          <p:cNvSpPr>
            <a:spLocks noChangeArrowheads="1"/>
          </p:cNvSpPr>
          <p:nvPr/>
        </p:nvSpPr>
        <p:spPr bwMode="auto">
          <a:xfrm>
            <a:off x="179388" y="4797425"/>
            <a:ext cx="2663825" cy="1871663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0000CC"/>
            </a:solidFill>
            <a:round/>
            <a:headEnd/>
            <a:tailEnd/>
          </a:ln>
          <a:effectLst>
            <a:prstShdw prst="shdw17" dist="17961" dir="2700000">
              <a:srgbClr val="0000CC">
                <a:gamma/>
                <a:shade val="60000"/>
                <a:invGamma/>
              </a:srgbClr>
            </a:prst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1800" b="1">
                <a:solidFill>
                  <a:schemeClr val="tx1"/>
                </a:solidFill>
                <a:latin typeface="Arial" charset="0"/>
              </a:rPr>
              <a:t>Ценностно-смысловые</a:t>
            </a:r>
          </a:p>
          <a:p>
            <a:pPr algn="ctr">
              <a:defRPr/>
            </a:pPr>
            <a:r>
              <a:rPr lang="ru-RU" sz="1800" b="1">
                <a:solidFill>
                  <a:schemeClr val="tx1"/>
                </a:solidFill>
                <a:latin typeface="Arial" charset="0"/>
              </a:rPr>
              <a:t>установки:</a:t>
            </a:r>
          </a:p>
          <a:p>
            <a:pPr algn="ctr">
              <a:defRPr/>
            </a:pPr>
            <a:r>
              <a:rPr lang="ru-RU" sz="1200">
                <a:solidFill>
                  <a:schemeClr val="tx1"/>
                </a:solidFill>
                <a:latin typeface="Arial" charset="0"/>
              </a:rPr>
              <a:t>ориентация на выполнение</a:t>
            </a:r>
          </a:p>
          <a:p>
            <a:pPr algn="ctr">
              <a:defRPr/>
            </a:pPr>
            <a:r>
              <a:rPr lang="ru-RU" sz="1200">
                <a:solidFill>
                  <a:schemeClr val="tx1"/>
                </a:solidFill>
                <a:latin typeface="Arial" charset="0"/>
              </a:rPr>
              <a:t>морально-нравственных норм;</a:t>
            </a:r>
          </a:p>
          <a:p>
            <a:pPr algn="ctr">
              <a:defRPr/>
            </a:pPr>
            <a:r>
              <a:rPr lang="ru-RU" sz="1200">
                <a:solidFill>
                  <a:schemeClr val="tx1"/>
                </a:solidFill>
                <a:latin typeface="Arial" charset="0"/>
              </a:rPr>
              <a:t>способность к решению моральных</a:t>
            </a:r>
          </a:p>
          <a:p>
            <a:pPr algn="ctr">
              <a:defRPr/>
            </a:pPr>
            <a:r>
              <a:rPr lang="ru-RU" sz="1200">
                <a:solidFill>
                  <a:schemeClr val="tx1"/>
                </a:solidFill>
                <a:latin typeface="Arial" charset="0"/>
              </a:rPr>
              <a:t>проблем на основе децентрации;</a:t>
            </a:r>
          </a:p>
          <a:p>
            <a:pPr algn="ctr">
              <a:defRPr/>
            </a:pPr>
            <a:r>
              <a:rPr lang="ru-RU" sz="1200">
                <a:solidFill>
                  <a:schemeClr val="tx1"/>
                </a:solidFill>
                <a:latin typeface="Arial" charset="0"/>
              </a:rPr>
              <a:t>оценка своих поступков</a:t>
            </a:r>
            <a:r>
              <a:rPr lang="ru-RU" sz="1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</a:p>
        </p:txBody>
      </p:sp>
      <p:sp>
        <p:nvSpPr>
          <p:cNvPr id="47113" name="AutoShape 11"/>
          <p:cNvSpPr>
            <a:spLocks noChangeArrowheads="1"/>
          </p:cNvSpPr>
          <p:nvPr/>
        </p:nvSpPr>
        <p:spPr bwMode="auto">
          <a:xfrm>
            <a:off x="3203575" y="2276475"/>
            <a:ext cx="2663825" cy="1296988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0000CC"/>
            </a:solidFill>
            <a:round/>
            <a:headEnd/>
            <a:tailEnd/>
          </a:ln>
          <a:effectLst>
            <a:prstShdw prst="shdw17" dist="17961" dir="2700000">
              <a:srgbClr val="00007A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/>
              <a:t>Регулятивные: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/>
              <a:t>управление своей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/>
              <a:t>деятельностью;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/>
              <a:t>контроль и коррекция;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/>
              <a:t>инициативность и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/>
              <a:t>самостоятельность</a:t>
            </a:r>
          </a:p>
        </p:txBody>
      </p:sp>
      <p:sp>
        <p:nvSpPr>
          <p:cNvPr id="47114" name="AutoShape 12"/>
          <p:cNvSpPr>
            <a:spLocks noChangeArrowheads="1"/>
          </p:cNvSpPr>
          <p:nvPr/>
        </p:nvSpPr>
        <p:spPr bwMode="auto">
          <a:xfrm>
            <a:off x="3203575" y="3716338"/>
            <a:ext cx="2663825" cy="863600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0000CC"/>
            </a:solidFill>
            <a:round/>
            <a:headEnd/>
            <a:tailEnd/>
          </a:ln>
          <a:effectLst>
            <a:prstShdw prst="shdw17" dist="17961" dir="2700000">
              <a:srgbClr val="00007A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/>
              <a:t>Коммуникативные: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/>
              <a:t>речевая деятельность;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/>
              <a:t>навыки сотрудничества</a:t>
            </a:r>
          </a:p>
        </p:txBody>
      </p:sp>
      <p:sp>
        <p:nvSpPr>
          <p:cNvPr id="47115" name="AutoShape 13"/>
          <p:cNvSpPr>
            <a:spLocks noChangeArrowheads="1"/>
          </p:cNvSpPr>
          <p:nvPr/>
        </p:nvSpPr>
        <p:spPr bwMode="auto">
          <a:xfrm>
            <a:off x="3000375" y="4724400"/>
            <a:ext cx="3143250" cy="2133600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0000CC"/>
            </a:solidFill>
            <a:round/>
            <a:headEnd/>
            <a:tailEnd/>
          </a:ln>
          <a:effectLst>
            <a:prstShdw prst="shdw17" dist="17961" dir="2700000">
              <a:srgbClr val="00007A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/>
              <a:t>Познавательные: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/>
              <a:t>работа с информацией;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/>
              <a:t>работа с учебными моделями;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/>
              <a:t>использование знако-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/>
              <a:t>символических средств,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/>
              <a:t>общих схем решения;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/>
              <a:t>выполнение логических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/>
              <a:t>операций сравнения,  анализа,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/>
              <a:t>обобщения, классификации,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/>
              <a:t>установление аналогий,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/>
              <a:t>подведения под понятие</a:t>
            </a:r>
          </a:p>
        </p:txBody>
      </p:sp>
      <p:sp>
        <p:nvSpPr>
          <p:cNvPr id="47116" name="AutoShape 13"/>
          <p:cNvSpPr>
            <a:spLocks noChangeArrowheads="1"/>
          </p:cNvSpPr>
          <p:nvPr/>
        </p:nvSpPr>
        <p:spPr bwMode="auto">
          <a:xfrm>
            <a:off x="6516688" y="2276475"/>
            <a:ext cx="2143125" cy="785813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0000CC"/>
            </a:solidFill>
            <a:round/>
            <a:headEnd/>
            <a:tailEnd/>
          </a:ln>
          <a:effectLst>
            <a:prstShdw prst="shdw17" dist="17961" dir="2700000">
              <a:srgbClr val="00007A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/>
              <a:t>Основы системы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/>
              <a:t>научных знаний</a:t>
            </a:r>
          </a:p>
        </p:txBody>
      </p:sp>
      <p:sp>
        <p:nvSpPr>
          <p:cNvPr id="47117" name="AutoShape 16"/>
          <p:cNvSpPr>
            <a:spLocks noChangeArrowheads="1"/>
          </p:cNvSpPr>
          <p:nvPr/>
        </p:nvSpPr>
        <p:spPr bwMode="auto">
          <a:xfrm>
            <a:off x="6516688" y="3714750"/>
            <a:ext cx="2143125" cy="1370013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0000CC"/>
            </a:solidFill>
            <a:round/>
            <a:headEnd/>
            <a:tailEnd/>
          </a:ln>
          <a:effectLst>
            <a:prstShdw prst="shdw17" dist="17961" dir="2700000">
              <a:srgbClr val="00007A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Опыт «предметной»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деятельности по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получению,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преобразованию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и применению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нового знания</a:t>
            </a:r>
          </a:p>
        </p:txBody>
      </p:sp>
      <p:sp>
        <p:nvSpPr>
          <p:cNvPr id="47118" name="Text Box 37"/>
          <p:cNvSpPr txBox="1">
            <a:spLocks noChangeArrowheads="1"/>
          </p:cNvSpPr>
          <p:nvPr/>
        </p:nvSpPr>
        <p:spPr bwMode="auto">
          <a:xfrm>
            <a:off x="6572250" y="5686425"/>
            <a:ext cx="2124075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/>
              <a:t>Предметные и метапредметные действия с учебным материалом </a:t>
            </a:r>
          </a:p>
        </p:txBody>
      </p:sp>
      <p:sp>
        <p:nvSpPr>
          <p:cNvPr id="6180" name="AutoShape 36"/>
          <p:cNvSpPr>
            <a:spLocks noChangeArrowheads="1"/>
          </p:cNvSpPr>
          <p:nvPr/>
        </p:nvSpPr>
        <p:spPr bwMode="auto">
          <a:xfrm>
            <a:off x="6572250" y="5643563"/>
            <a:ext cx="2071688" cy="1071562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00CC"/>
            </a:solidFill>
            <a:round/>
            <a:headEnd/>
            <a:tailEnd/>
          </a:ln>
          <a:effectLst>
            <a:prstShdw prst="shdw17" dist="17961" dir="2700000">
              <a:srgbClr val="0000CC">
                <a:gamma/>
                <a:shade val="60000"/>
                <a:invGamma/>
              </a:srgbClr>
            </a:prstShdw>
          </a:effectLst>
        </p:spPr>
        <p:txBody>
          <a:bodyPr wrap="none" lIns="90000" tIns="46800" rIns="90000" bIns="46800" anchor="ctr"/>
          <a:lstStyle/>
          <a:p>
            <a:pPr algn="ctr">
              <a:defRPr/>
            </a:pPr>
            <a:endParaRPr lang="ru-RU" sz="1600" b="1">
              <a:solidFill>
                <a:schemeClr val="bg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7120" name="AutoShape 27"/>
          <p:cNvSpPr>
            <a:spLocks noChangeArrowheads="1"/>
          </p:cNvSpPr>
          <p:nvPr/>
        </p:nvSpPr>
        <p:spPr bwMode="auto">
          <a:xfrm rot="5400000">
            <a:off x="7200107" y="3104356"/>
            <a:ext cx="647700" cy="576263"/>
          </a:xfrm>
          <a:custGeom>
            <a:avLst/>
            <a:gdLst>
              <a:gd name="T0" fmla="*/ 2147483646 w 21600"/>
              <a:gd name="T1" fmla="*/ 0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noFill/>
          <a:ln w="28575">
            <a:solidFill>
              <a:srgbClr val="0000CC"/>
            </a:solidFill>
            <a:miter lim="800000"/>
            <a:headEnd/>
            <a:tailEnd/>
          </a:ln>
          <a:effectLst>
            <a:prstShdw prst="shdw17" dist="17961" dir="2700000">
              <a:srgbClr val="00007A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7121" name="AutoShape 27"/>
          <p:cNvSpPr>
            <a:spLocks noChangeArrowheads="1"/>
          </p:cNvSpPr>
          <p:nvPr/>
        </p:nvSpPr>
        <p:spPr bwMode="auto">
          <a:xfrm rot="5400000">
            <a:off x="7251701" y="5106987"/>
            <a:ext cx="646112" cy="576263"/>
          </a:xfrm>
          <a:custGeom>
            <a:avLst/>
            <a:gdLst>
              <a:gd name="T0" fmla="*/ 2147483646 w 21600"/>
              <a:gd name="T1" fmla="*/ 0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noFill/>
          <a:ln w="28575">
            <a:solidFill>
              <a:srgbClr val="0000CC"/>
            </a:solidFill>
            <a:miter lim="800000"/>
            <a:headEnd/>
            <a:tailEnd/>
          </a:ln>
          <a:effectLst>
            <a:prstShdw prst="shdw17" dist="17961" dir="2700000">
              <a:srgbClr val="00007A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7122" name="Rectangle 19"/>
          <p:cNvSpPr>
            <a:spLocks noChangeArrowheads="1"/>
          </p:cNvSpPr>
          <p:nvPr/>
        </p:nvSpPr>
        <p:spPr bwMode="auto">
          <a:xfrm>
            <a:off x="0" y="0"/>
            <a:ext cx="9144000" cy="836613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chemeClr val="bg1"/>
                </a:solidFill>
              </a:rPr>
              <a:t>Требования к результатам освоения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chemeClr val="bg1"/>
                </a:solidFill>
              </a:rPr>
              <a:t>основной образовательной программы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908050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800" b="1">
              <a:solidFill>
                <a:srgbClr val="CCFFFF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FFFFFF"/>
                </a:solidFill>
              </a:rPr>
              <a:t>Национальная образовательная инициатива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FFFFFF"/>
                </a:solidFill>
              </a:rPr>
              <a:t>«Наша новая школа»</a:t>
            </a: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0" y="981075"/>
            <a:ext cx="9144000" cy="680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5397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2200" b="1">
                <a:cs typeface="Arial" panose="020B0604020202020204" pitchFamily="34" charset="0"/>
              </a:rPr>
              <a:t>   </a:t>
            </a:r>
            <a:r>
              <a:rPr lang="ru-RU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Кардинальные реформы в социально-экономической и духовной сферах жизни российского общества предъявляют качественно новые требования к содержанию, условиям функционирования и развития школьного образования. Фундаментальные цели современного образования сформулированы в документах ЮНЕСКО: </a:t>
            </a:r>
          </a:p>
          <a:p>
            <a:pPr algn="just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altLang="ru-RU" sz="2400" b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 получать знания (учить учиться); </a:t>
            </a:r>
          </a:p>
          <a:p>
            <a:pPr algn="just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altLang="ru-RU" sz="2400" b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работать и зарабатывать (учение для труда); </a:t>
            </a:r>
          </a:p>
          <a:p>
            <a:pPr algn="just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altLang="ru-RU" sz="2400" b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жить (учение для бытия); </a:t>
            </a:r>
          </a:p>
          <a:p>
            <a:pPr algn="just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altLang="ru-RU" sz="2400" b="1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жить вместе (учение для совместной жизни).</a:t>
            </a:r>
            <a:r>
              <a:rPr lang="ru-RU" altLang="ru-RU" sz="2400">
                <a:solidFill>
                  <a:srgbClr val="2D2D8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Это означает, что результатом деятельности современной общеобразовательной школы должны стать не только установленный уровень знаний учащихся, но и их готовность к самообучению, самообразованию, самоорганизации, позитивной самореализации в новых социально-экономических условиях, владение ключевыми компетенциями.</a:t>
            </a:r>
            <a:endParaRPr lang="ru-RU" altLang="ru-RU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</a:pPr>
            <a:endParaRPr lang="ru-RU" altLang="ru-RU" sz="800" b="1">
              <a:solidFill>
                <a:srgbClr val="003399"/>
              </a:solidFill>
            </a:endParaRPr>
          </a:p>
          <a:p>
            <a:pPr eaLnBrk="1" hangingPunct="1">
              <a:spcBef>
                <a:spcPct val="0"/>
              </a:spcBef>
            </a:pPr>
            <a:endParaRPr lang="ru-RU" altLang="ru-RU" sz="2200" b="1">
              <a:solidFill>
                <a:srgbClr val="003399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200" b="1">
              <a:solidFill>
                <a:schemeClr val="accent2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5"/>
          <p:cNvSpPr txBox="1">
            <a:spLocks noChangeArrowheads="1"/>
          </p:cNvSpPr>
          <p:nvPr/>
        </p:nvSpPr>
        <p:spPr bwMode="auto">
          <a:xfrm>
            <a:off x="2268538" y="1900238"/>
            <a:ext cx="5759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9155" name="Text Box 6"/>
          <p:cNvSpPr txBox="1">
            <a:spLocks noChangeArrowheads="1"/>
          </p:cNvSpPr>
          <p:nvPr/>
        </p:nvSpPr>
        <p:spPr bwMode="auto">
          <a:xfrm>
            <a:off x="3132138" y="1306513"/>
            <a:ext cx="5778500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 u="sng">
                <a:solidFill>
                  <a:srgbClr val="CC0000"/>
                </a:solidFill>
                <a:latin typeface="Tahoma" panose="020B0604030504040204" pitchFamily="34" charset="0"/>
              </a:rPr>
              <a:t>Позиция учителя-профессионала</a:t>
            </a:r>
            <a:r>
              <a:rPr lang="ru-RU" altLang="ru-RU" sz="1800" u="sng">
                <a:solidFill>
                  <a:srgbClr val="CC0000"/>
                </a:solidFill>
                <a:latin typeface="Tahoma" panose="020B0604030504040204" pitchFamily="34" charset="0"/>
              </a:rPr>
              <a:t> </a:t>
            </a:r>
          </a:p>
          <a:p>
            <a:pPr lvl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ru-RU" sz="1800">
                <a:solidFill>
                  <a:srgbClr val="003399"/>
                </a:solidFill>
                <a:latin typeface="Tahoma" panose="020B0604030504040204" pitchFamily="34" charset="0"/>
              </a:rPr>
              <a:t> </a:t>
            </a:r>
            <a:r>
              <a:rPr lang="ru-RU" altLang="ru-RU" sz="1800">
                <a:solidFill>
                  <a:srgbClr val="003399"/>
                </a:solidFill>
                <a:latin typeface="Tahoma" panose="020B0604030504040204" pitchFamily="34" charset="0"/>
              </a:rPr>
              <a:t>демонстрирует культурные образцы действий</a:t>
            </a:r>
          </a:p>
          <a:p>
            <a:pPr lvl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ru-RU" sz="1800">
                <a:solidFill>
                  <a:srgbClr val="003399"/>
                </a:solidFill>
                <a:latin typeface="Tahoma" panose="020B0604030504040204" pitchFamily="34" charset="0"/>
              </a:rPr>
              <a:t> </a:t>
            </a:r>
            <a:r>
              <a:rPr lang="ru-RU" altLang="ru-RU" sz="1800">
                <a:solidFill>
                  <a:srgbClr val="003399"/>
                </a:solidFill>
                <a:latin typeface="Tahoma" panose="020B0604030504040204" pitchFamily="34" charset="0"/>
              </a:rPr>
              <a:t>инициирует пробные действия детей</a:t>
            </a:r>
          </a:p>
          <a:p>
            <a:pPr lvl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ru-RU" sz="1800">
                <a:solidFill>
                  <a:srgbClr val="003399"/>
                </a:solidFill>
                <a:latin typeface="Tahoma" panose="020B0604030504040204" pitchFamily="34" charset="0"/>
              </a:rPr>
              <a:t> </a:t>
            </a:r>
            <a:r>
              <a:rPr lang="ru-RU" altLang="ru-RU" sz="1800">
                <a:solidFill>
                  <a:srgbClr val="003399"/>
                </a:solidFill>
                <a:latin typeface="Tahoma" panose="020B0604030504040204" pitchFamily="34" charset="0"/>
              </a:rPr>
              <a:t>консультирует, корректирует действия</a:t>
            </a:r>
          </a:p>
          <a:p>
            <a:pPr lvl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ru-RU" sz="1800">
                <a:solidFill>
                  <a:srgbClr val="003399"/>
                </a:solidFill>
                <a:latin typeface="Tahoma" panose="020B0604030504040204" pitchFamily="34" charset="0"/>
              </a:rPr>
              <a:t> </a:t>
            </a:r>
            <a:r>
              <a:rPr lang="ru-RU" altLang="ru-RU" sz="1800">
                <a:solidFill>
                  <a:srgbClr val="003399"/>
                </a:solidFill>
                <a:latin typeface="Tahoma" panose="020B0604030504040204" pitchFamily="34" charset="0"/>
              </a:rPr>
              <a:t>ищет способы включить в работу каждого</a:t>
            </a:r>
            <a:r>
              <a:rPr lang="ru-RU" altLang="ru-RU" sz="1400">
                <a:solidFill>
                  <a:srgbClr val="003399"/>
                </a:solidFill>
                <a:latin typeface="Tahoma" panose="020B0604030504040204" pitchFamily="34" charset="0"/>
              </a:rPr>
              <a:t>  </a:t>
            </a:r>
          </a:p>
        </p:txBody>
      </p:sp>
      <p:sp>
        <p:nvSpPr>
          <p:cNvPr id="49156" name="Text Box 7"/>
          <p:cNvSpPr txBox="1">
            <a:spLocks noChangeArrowheads="1"/>
          </p:cNvSpPr>
          <p:nvPr/>
        </p:nvSpPr>
        <p:spPr bwMode="auto">
          <a:xfrm>
            <a:off x="254000" y="3582988"/>
            <a:ext cx="5756275" cy="212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778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 u="sng">
                <a:solidFill>
                  <a:srgbClr val="CC0000"/>
                </a:solidFill>
                <a:latin typeface="Tahoma" panose="020B0604030504040204" pitchFamily="34" charset="0"/>
              </a:rPr>
              <a:t>Позиция воспитателя</a:t>
            </a:r>
            <a:r>
              <a:rPr lang="ru-RU" altLang="ru-RU" sz="1800" u="sng">
                <a:solidFill>
                  <a:srgbClr val="003399"/>
                </a:solidFill>
                <a:latin typeface="Tahoma" panose="020B0604030504040204" pitchFamily="34" charset="0"/>
              </a:rPr>
              <a:t> </a:t>
            </a:r>
          </a:p>
          <a:p>
            <a:pPr lvl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ru-RU" sz="1800">
                <a:solidFill>
                  <a:srgbClr val="003399"/>
                </a:solidFill>
                <a:latin typeface="Tahoma" panose="020B0604030504040204" pitchFamily="34" charset="0"/>
              </a:rPr>
              <a:t>  </a:t>
            </a:r>
            <a:r>
              <a:rPr lang="ru-RU" altLang="ru-RU" sz="1800">
                <a:solidFill>
                  <a:srgbClr val="003399"/>
                </a:solidFill>
                <a:latin typeface="Tahoma" panose="020B0604030504040204" pitchFamily="34" charset="0"/>
              </a:rPr>
              <a:t>создает условия для приобретения детьми жизненного опыта (общения, выбора, ответственного поведения, саморегуляции …), самостоятельной выработки жизненных ценностей</a:t>
            </a:r>
          </a:p>
          <a:p>
            <a:pPr lvl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ru-RU" sz="1800">
                <a:solidFill>
                  <a:srgbClr val="003399"/>
                </a:solidFill>
                <a:latin typeface="Tahoma" panose="020B0604030504040204" pitchFamily="34" charset="0"/>
              </a:rPr>
              <a:t>  “</a:t>
            </a:r>
            <a:r>
              <a:rPr lang="ru-RU" altLang="ru-RU" sz="1800">
                <a:solidFill>
                  <a:srgbClr val="003399"/>
                </a:solidFill>
                <a:latin typeface="Tahoma" panose="020B0604030504040204" pitchFamily="34" charset="0"/>
              </a:rPr>
              <a:t>со-участник</a:t>
            </a:r>
            <a:r>
              <a:rPr lang="en-US" altLang="ru-RU" sz="1800">
                <a:solidFill>
                  <a:srgbClr val="003399"/>
                </a:solidFill>
                <a:latin typeface="Tahoma" panose="020B0604030504040204" pitchFamily="34" charset="0"/>
              </a:rPr>
              <a:t>”</a:t>
            </a:r>
            <a:r>
              <a:rPr lang="ru-RU" altLang="ru-RU" sz="1800">
                <a:solidFill>
                  <a:srgbClr val="003399"/>
                </a:solidFill>
                <a:latin typeface="Tahoma" panose="020B0604030504040204" pitchFamily="34" charset="0"/>
              </a:rPr>
              <a:t>, </a:t>
            </a:r>
            <a:r>
              <a:rPr lang="en-US" altLang="ru-RU" sz="1800">
                <a:solidFill>
                  <a:srgbClr val="003399"/>
                </a:solidFill>
                <a:latin typeface="Tahoma" panose="020B0604030504040204" pitchFamily="34" charset="0"/>
              </a:rPr>
              <a:t>“</a:t>
            </a:r>
            <a:r>
              <a:rPr lang="ru-RU" altLang="ru-RU" sz="1800">
                <a:solidFill>
                  <a:srgbClr val="003399"/>
                </a:solidFill>
                <a:latin typeface="Tahoma" panose="020B0604030504040204" pitchFamily="34" charset="0"/>
              </a:rPr>
              <a:t>третейский судья</a:t>
            </a:r>
            <a:r>
              <a:rPr lang="en-US" altLang="ru-RU" sz="1800">
                <a:solidFill>
                  <a:srgbClr val="003399"/>
                </a:solidFill>
                <a:latin typeface="Tahoma" panose="020B0604030504040204" pitchFamily="34" charset="0"/>
              </a:rPr>
              <a:t>”</a:t>
            </a:r>
            <a:r>
              <a:rPr lang="ru-RU" altLang="ru-RU" sz="1800">
                <a:solidFill>
                  <a:srgbClr val="003399"/>
                </a:solidFill>
                <a:latin typeface="Tahoma" panose="020B0604030504040204" pitchFamily="34" charset="0"/>
              </a:rPr>
              <a:t> </a:t>
            </a:r>
          </a:p>
        </p:txBody>
      </p:sp>
      <p:sp>
        <p:nvSpPr>
          <p:cNvPr id="49157" name="Text Box 8"/>
          <p:cNvSpPr txBox="1">
            <a:spLocks noChangeArrowheads="1"/>
          </p:cNvSpPr>
          <p:nvPr/>
        </p:nvSpPr>
        <p:spPr bwMode="auto">
          <a:xfrm>
            <a:off x="142875" y="5661025"/>
            <a:ext cx="8532813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 u="sng">
                <a:solidFill>
                  <a:srgbClr val="CC0000"/>
                </a:solidFill>
                <a:latin typeface="Tahoma" panose="020B0604030504040204" pitchFamily="34" charset="0"/>
              </a:rPr>
              <a:t>Позиция педагогической поддержки</a:t>
            </a:r>
            <a:r>
              <a:rPr lang="ru-RU" altLang="ru-RU" sz="1800" u="sng">
                <a:solidFill>
                  <a:srgbClr val="CC0000"/>
                </a:solidFill>
                <a:latin typeface="Tahoma" panose="020B0604030504040204" pitchFamily="34" charset="0"/>
              </a:rPr>
              <a:t> </a:t>
            </a:r>
          </a:p>
          <a:p>
            <a:pPr lvl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ru-RU" sz="1800">
                <a:solidFill>
                  <a:srgbClr val="003399"/>
                </a:solidFill>
                <a:latin typeface="Tahoma" panose="020B0604030504040204" pitchFamily="34" charset="0"/>
              </a:rPr>
              <a:t>  </a:t>
            </a:r>
            <a:r>
              <a:rPr lang="ru-RU" altLang="ru-RU" sz="1800">
                <a:solidFill>
                  <a:srgbClr val="003399"/>
                </a:solidFill>
                <a:latin typeface="Tahoma" panose="020B0604030504040204" pitchFamily="34" charset="0"/>
              </a:rPr>
              <a:t>оказывает адресную помощь ребенку: не избавляя от проблемной ситуации, но помогая ее преодолевать</a:t>
            </a:r>
          </a:p>
        </p:txBody>
      </p:sp>
      <p:sp>
        <p:nvSpPr>
          <p:cNvPr id="49158" name="Text Box 9"/>
          <p:cNvSpPr txBox="1">
            <a:spLocks noChangeArrowheads="1"/>
          </p:cNvSpPr>
          <p:nvPr/>
        </p:nvSpPr>
        <p:spPr bwMode="auto">
          <a:xfrm>
            <a:off x="8027988" y="5157788"/>
            <a:ext cx="4683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4000" b="1">
                <a:solidFill>
                  <a:srgbClr val="FFFFFF"/>
                </a:solidFill>
                <a:latin typeface="Tahoma" panose="020B0604030504040204" pitchFamily="34" charset="0"/>
              </a:rPr>
              <a:t>?</a:t>
            </a:r>
          </a:p>
        </p:txBody>
      </p:sp>
      <p:sp>
        <p:nvSpPr>
          <p:cNvPr id="49159" name="Rectangle 2"/>
          <p:cNvSpPr>
            <a:spLocks noChangeArrowheads="1"/>
          </p:cNvSpPr>
          <p:nvPr/>
        </p:nvSpPr>
        <p:spPr bwMode="auto">
          <a:xfrm>
            <a:off x="0" y="0"/>
            <a:ext cx="9144000" cy="1196975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10000"/>
              </a:spcBef>
              <a:spcAft>
                <a:spcPct val="40000"/>
              </a:spcAft>
              <a:buClr>
                <a:schemeClr val="tx1"/>
              </a:buClr>
              <a:buFontTx/>
              <a:buNone/>
            </a:pPr>
            <a:endParaRPr lang="ru-RU" altLang="ru-RU" sz="2800" b="1">
              <a:solidFill>
                <a:schemeClr val="bg1"/>
              </a:solidFill>
            </a:endParaRPr>
          </a:p>
          <a:p>
            <a:pPr algn="ctr" eaLnBrk="1" hangingPunct="1">
              <a:lnSpc>
                <a:spcPct val="80000"/>
              </a:lnSpc>
              <a:spcBef>
                <a:spcPct val="10000"/>
              </a:spcBef>
              <a:spcAft>
                <a:spcPct val="40000"/>
              </a:spcAft>
              <a:buClr>
                <a:schemeClr val="tx1"/>
              </a:buClr>
              <a:buFontTx/>
              <a:buNone/>
            </a:pPr>
            <a:r>
              <a:rPr lang="ru-RU" altLang="ru-RU" sz="2800" b="1">
                <a:solidFill>
                  <a:schemeClr val="bg1"/>
                </a:solidFill>
              </a:rPr>
              <a:t>Кадровое обеспечение</a:t>
            </a:r>
          </a:p>
          <a:p>
            <a:pPr algn="ctr" eaLnBrk="1" hangingPunct="1">
              <a:lnSpc>
                <a:spcPct val="80000"/>
              </a:lnSpc>
              <a:spcBef>
                <a:spcPct val="10000"/>
              </a:spcBef>
              <a:spcAft>
                <a:spcPct val="40000"/>
              </a:spcAft>
              <a:buClr>
                <a:schemeClr val="tx1"/>
              </a:buClr>
              <a:buFontTx/>
              <a:buNone/>
            </a:pPr>
            <a:r>
              <a:rPr lang="ru-RU" altLang="ru-RU" sz="2000" b="1">
                <a:solidFill>
                  <a:schemeClr val="bg1"/>
                </a:solidFill>
              </a:rPr>
              <a:t>Позиционирование учителя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b="1">
              <a:solidFill>
                <a:schemeClr val="bg1"/>
              </a:solidFill>
            </a:endParaRPr>
          </a:p>
        </p:txBody>
      </p:sp>
      <p:pic>
        <p:nvPicPr>
          <p:cNvPr id="49160" name="Picture 12" descr="SA4054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25" y="1295400"/>
            <a:ext cx="2730500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1" name="Picture 13" descr="SA40539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3154363"/>
            <a:ext cx="3175000" cy="235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Oval 3"/>
          <p:cNvSpPr>
            <a:spLocks noChangeArrowheads="1"/>
          </p:cNvSpPr>
          <p:nvPr/>
        </p:nvSpPr>
        <p:spPr bwMode="auto">
          <a:xfrm>
            <a:off x="250825" y="2133600"/>
            <a:ext cx="8675688" cy="865188"/>
          </a:xfrm>
          <a:prstGeom prst="ellipse">
            <a:avLst/>
          </a:prstGeom>
          <a:solidFill>
            <a:srgbClr val="CCECFF"/>
          </a:solidFill>
          <a:ln w="9525">
            <a:solidFill>
              <a:srgbClr val="FF0000"/>
            </a:solidFill>
            <a:round/>
            <a:headEnd/>
            <a:tailEnd/>
          </a:ln>
          <a:effectLst>
            <a:outerShdw dist="107763" dir="13500000" algn="ctr" rotWithShape="0">
              <a:srgbClr val="CC3300">
                <a:alpha val="50000"/>
              </a:srgbClr>
            </a:outerShdw>
          </a:effectLst>
        </p:spPr>
        <p:txBody>
          <a:bodyPr wrap="none" anchor="ctr"/>
          <a:lstStyle>
            <a:lvl1pPr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800" b="1">
                <a:solidFill>
                  <a:srgbClr val="003399"/>
                </a:solidFill>
              </a:rPr>
              <a:t>достижение предметных и метапредметных результатов, необходимых </a:t>
            </a:r>
          </a:p>
          <a:p>
            <a:pPr eaLnBrk="1" hangingPunct="1"/>
            <a:r>
              <a:rPr lang="ru-RU" altLang="ru-RU" sz="1800" b="1">
                <a:solidFill>
                  <a:srgbClr val="003399"/>
                </a:solidFill>
              </a:rPr>
              <a:t>для продолжения образования</a:t>
            </a:r>
          </a:p>
        </p:txBody>
      </p:sp>
      <p:sp>
        <p:nvSpPr>
          <p:cNvPr id="51203" name="Rectangle 4"/>
          <p:cNvSpPr>
            <a:spLocks noChangeArrowheads="1"/>
          </p:cNvSpPr>
          <p:nvPr/>
        </p:nvSpPr>
        <p:spPr bwMode="auto">
          <a:xfrm>
            <a:off x="1042988" y="1268413"/>
            <a:ext cx="6842125" cy="360362"/>
          </a:xfrm>
          <a:prstGeom prst="rect">
            <a:avLst/>
          </a:prstGeom>
          <a:solidFill>
            <a:srgbClr val="CCECFF"/>
          </a:solidFill>
          <a:ln w="9525">
            <a:solidFill>
              <a:srgbClr val="FF0000"/>
            </a:solidFill>
            <a:miter lim="800000"/>
            <a:headEnd/>
            <a:tailEnd/>
          </a:ln>
          <a:effectLst>
            <a:outerShdw dist="107763" dir="13500000" algn="ctr" rotWithShape="0">
              <a:schemeClr val="folHlink">
                <a:alpha val="50000"/>
              </a:schemeClr>
            </a:outerShdw>
          </a:effectLst>
        </p:spPr>
        <p:txBody>
          <a:bodyPr wrap="none" anchor="ctr"/>
          <a:lstStyle>
            <a:lvl1pPr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800" b="1">
                <a:solidFill>
                  <a:srgbClr val="CC0000"/>
                </a:solidFill>
              </a:rPr>
              <a:t>Предмет оценки</a:t>
            </a:r>
          </a:p>
        </p:txBody>
      </p:sp>
      <p:sp>
        <p:nvSpPr>
          <p:cNvPr id="51204" name="AutoShape 5"/>
          <p:cNvSpPr>
            <a:spLocks/>
          </p:cNvSpPr>
          <p:nvPr/>
        </p:nvSpPr>
        <p:spPr bwMode="auto">
          <a:xfrm rot="5400000">
            <a:off x="4175920" y="-711994"/>
            <a:ext cx="360362" cy="5184775"/>
          </a:xfrm>
          <a:prstGeom prst="leftBrace">
            <a:avLst>
              <a:gd name="adj1" fmla="val 119897"/>
              <a:gd name="adj2" fmla="val 43750"/>
            </a:avLst>
          </a:prstGeom>
          <a:solidFill>
            <a:srgbClr val="CC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4000">
              <a:solidFill>
                <a:schemeClr val="tx2"/>
              </a:solidFill>
            </a:endParaRPr>
          </a:p>
        </p:txBody>
      </p:sp>
      <p:sp>
        <p:nvSpPr>
          <p:cNvPr id="51205" name="Rectangle 6"/>
          <p:cNvSpPr>
            <a:spLocks noChangeArrowheads="1"/>
          </p:cNvSpPr>
          <p:nvPr/>
        </p:nvSpPr>
        <p:spPr bwMode="auto">
          <a:xfrm>
            <a:off x="1258888" y="3141663"/>
            <a:ext cx="6626225" cy="360362"/>
          </a:xfrm>
          <a:prstGeom prst="rect">
            <a:avLst/>
          </a:prstGeom>
          <a:solidFill>
            <a:srgbClr val="CCECFF"/>
          </a:solidFill>
          <a:ln w="9525">
            <a:solidFill>
              <a:srgbClr val="FF0000"/>
            </a:solidFill>
            <a:miter lim="800000"/>
            <a:headEnd/>
            <a:tailEnd/>
          </a:ln>
          <a:effectLst>
            <a:outerShdw dist="107763" dir="13500000" algn="ctr" rotWithShape="0">
              <a:schemeClr val="hlink">
                <a:alpha val="50000"/>
              </a:schemeClr>
            </a:outerShdw>
          </a:effectLst>
        </p:spPr>
        <p:txBody>
          <a:bodyPr wrap="none" anchor="ctr"/>
          <a:lstStyle>
            <a:lvl1pPr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800" b="1">
                <a:solidFill>
                  <a:srgbClr val="003399"/>
                </a:solidFill>
              </a:rPr>
              <a:t>Итоговая оценка</a:t>
            </a:r>
          </a:p>
        </p:txBody>
      </p:sp>
      <p:sp>
        <p:nvSpPr>
          <p:cNvPr id="51206" name="AutoShape 7"/>
          <p:cNvSpPr>
            <a:spLocks/>
          </p:cNvSpPr>
          <p:nvPr/>
        </p:nvSpPr>
        <p:spPr bwMode="auto">
          <a:xfrm rot="5400000">
            <a:off x="4211638" y="1052512"/>
            <a:ext cx="431800" cy="5184775"/>
          </a:xfrm>
          <a:prstGeom prst="leftBrace">
            <a:avLst>
              <a:gd name="adj1" fmla="val 100061"/>
              <a:gd name="adj2" fmla="val 43750"/>
            </a:avLst>
          </a:prstGeom>
          <a:solidFill>
            <a:srgbClr val="CC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4000">
              <a:solidFill>
                <a:schemeClr val="tx2"/>
              </a:solidFill>
            </a:endParaRPr>
          </a:p>
        </p:txBody>
      </p:sp>
      <p:sp>
        <p:nvSpPr>
          <p:cNvPr id="51207" name="Oval 8"/>
          <p:cNvSpPr>
            <a:spLocks noChangeArrowheads="1"/>
          </p:cNvSpPr>
          <p:nvPr/>
        </p:nvSpPr>
        <p:spPr bwMode="auto">
          <a:xfrm>
            <a:off x="323850" y="4076700"/>
            <a:ext cx="3276600" cy="865188"/>
          </a:xfrm>
          <a:prstGeom prst="ellipse">
            <a:avLst/>
          </a:prstGeom>
          <a:solidFill>
            <a:srgbClr val="CCECFF"/>
          </a:solidFill>
          <a:ln w="9525">
            <a:solidFill>
              <a:srgbClr val="FF0000"/>
            </a:solidFill>
            <a:round/>
            <a:headEnd/>
            <a:tailEnd/>
          </a:ln>
          <a:effectLst>
            <a:outerShdw dist="107763" dir="13500000" algn="ctr" rotWithShape="0">
              <a:srgbClr val="CC3300">
                <a:alpha val="50000"/>
              </a:srgbClr>
            </a:outerShdw>
          </a:effectLst>
        </p:spPr>
        <p:txBody>
          <a:bodyPr wrap="none" anchor="ctr"/>
          <a:lstStyle>
            <a:lvl1pPr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600" b="1">
                <a:solidFill>
                  <a:srgbClr val="003399"/>
                </a:solidFill>
              </a:rPr>
              <a:t>результаты</a:t>
            </a:r>
          </a:p>
          <a:p>
            <a:pPr eaLnBrk="1" hangingPunct="1"/>
            <a:r>
              <a:rPr lang="ru-RU" altLang="ru-RU" sz="1600" b="1">
                <a:solidFill>
                  <a:srgbClr val="003399"/>
                </a:solidFill>
              </a:rPr>
              <a:t> промежуточной аттестации</a:t>
            </a:r>
          </a:p>
          <a:p>
            <a:pPr eaLnBrk="1" hangingPunct="1"/>
            <a:r>
              <a:rPr lang="ru-RU" altLang="ru-RU" sz="1600" b="1">
                <a:solidFill>
                  <a:srgbClr val="003399"/>
                </a:solidFill>
              </a:rPr>
              <a:t> обучающихся</a:t>
            </a:r>
            <a:r>
              <a:rPr lang="ru-RU" altLang="ru-RU" sz="1600">
                <a:solidFill>
                  <a:srgbClr val="003399"/>
                </a:solidFill>
              </a:rPr>
              <a:t> </a:t>
            </a:r>
          </a:p>
        </p:txBody>
      </p:sp>
      <p:sp>
        <p:nvSpPr>
          <p:cNvPr id="51208" name="AutoShape 9"/>
          <p:cNvSpPr>
            <a:spLocks noChangeArrowheads="1"/>
          </p:cNvSpPr>
          <p:nvPr/>
        </p:nvSpPr>
        <p:spPr bwMode="auto">
          <a:xfrm>
            <a:off x="107950" y="5373688"/>
            <a:ext cx="3311525" cy="1368425"/>
          </a:xfrm>
          <a:prstGeom prst="roundRect">
            <a:avLst>
              <a:gd name="adj" fmla="val 16667"/>
            </a:avLst>
          </a:prstGeom>
          <a:solidFill>
            <a:srgbClr val="CCECFF"/>
          </a:solidFill>
          <a:ln w="9525">
            <a:solidFill>
              <a:srgbClr val="FF0000"/>
            </a:solidFill>
            <a:round/>
            <a:headEnd/>
            <a:tailEnd/>
          </a:ln>
          <a:effectLst>
            <a:outerShdw dist="107763" dir="13500000" algn="ctr" rotWithShape="0">
              <a:srgbClr val="FF0000">
                <a:alpha val="50000"/>
              </a:srgbClr>
            </a:outerShdw>
          </a:effectLst>
        </p:spPr>
        <p:txBody>
          <a:bodyPr wrap="none" anchor="ctr"/>
          <a:lstStyle>
            <a:lvl1pPr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600" b="1">
                <a:solidFill>
                  <a:srgbClr val="003399"/>
                </a:solidFill>
              </a:rPr>
              <a:t>динамика </a:t>
            </a:r>
          </a:p>
          <a:p>
            <a:pPr eaLnBrk="1" hangingPunct="1"/>
            <a:r>
              <a:rPr lang="ru-RU" altLang="ru-RU" sz="1600" b="1">
                <a:solidFill>
                  <a:srgbClr val="003399"/>
                </a:solidFill>
              </a:rPr>
              <a:t> индивидуальных </a:t>
            </a:r>
          </a:p>
          <a:p>
            <a:pPr eaLnBrk="1" hangingPunct="1"/>
            <a:r>
              <a:rPr lang="ru-RU" altLang="ru-RU" sz="1600" b="1">
                <a:solidFill>
                  <a:srgbClr val="003399"/>
                </a:solidFill>
              </a:rPr>
              <a:t>образовательных достижений, </a:t>
            </a:r>
          </a:p>
          <a:p>
            <a:pPr eaLnBrk="1" hangingPunct="1"/>
            <a:r>
              <a:rPr lang="ru-RU" altLang="ru-RU" sz="1600" b="1">
                <a:solidFill>
                  <a:srgbClr val="003399"/>
                </a:solidFill>
              </a:rPr>
              <a:t>продвижение в достижении</a:t>
            </a:r>
          </a:p>
          <a:p>
            <a:pPr eaLnBrk="1" hangingPunct="1"/>
            <a:r>
              <a:rPr lang="ru-RU" altLang="ru-RU" sz="1600" b="1">
                <a:solidFill>
                  <a:srgbClr val="003399"/>
                </a:solidFill>
              </a:rPr>
              <a:t> планируемых результатов</a:t>
            </a:r>
            <a:r>
              <a:rPr lang="ru-RU" altLang="ru-RU" sz="1600">
                <a:solidFill>
                  <a:srgbClr val="003399"/>
                </a:solidFill>
              </a:rPr>
              <a:t> </a:t>
            </a:r>
          </a:p>
        </p:txBody>
      </p:sp>
      <p:sp>
        <p:nvSpPr>
          <p:cNvPr id="51209" name="Oval 10"/>
          <p:cNvSpPr>
            <a:spLocks noChangeArrowheads="1"/>
          </p:cNvSpPr>
          <p:nvPr/>
        </p:nvSpPr>
        <p:spPr bwMode="auto">
          <a:xfrm>
            <a:off x="5219700" y="4005263"/>
            <a:ext cx="3578225" cy="914400"/>
          </a:xfrm>
          <a:prstGeom prst="ellipse">
            <a:avLst/>
          </a:prstGeom>
          <a:solidFill>
            <a:srgbClr val="CCECFF"/>
          </a:solidFill>
          <a:ln w="9525">
            <a:solidFill>
              <a:srgbClr val="FF0000"/>
            </a:solidFill>
            <a:round/>
            <a:headEnd/>
            <a:tailEnd/>
          </a:ln>
          <a:effectLst>
            <a:outerShdw dist="107763" dir="13500000" algn="ctr" rotWithShape="0">
              <a:srgbClr val="CC3300">
                <a:alpha val="50000"/>
              </a:srgbClr>
            </a:outerShdw>
          </a:effectLst>
        </p:spPr>
        <p:txBody>
          <a:bodyPr wrap="none" anchor="ctr"/>
          <a:lstStyle>
            <a:lvl1pPr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800" b="1">
                <a:solidFill>
                  <a:srgbClr val="003399"/>
                </a:solidFill>
              </a:rPr>
              <a:t>результаты итоговых работ</a:t>
            </a:r>
            <a:r>
              <a:rPr lang="ru-RU" altLang="ru-RU" sz="1800">
                <a:solidFill>
                  <a:srgbClr val="003399"/>
                </a:solidFill>
              </a:rPr>
              <a:t> </a:t>
            </a:r>
          </a:p>
        </p:txBody>
      </p:sp>
      <p:sp>
        <p:nvSpPr>
          <p:cNvPr id="51210" name="AutoShape 11"/>
          <p:cNvSpPr>
            <a:spLocks noChangeArrowheads="1"/>
          </p:cNvSpPr>
          <p:nvPr/>
        </p:nvSpPr>
        <p:spPr bwMode="auto">
          <a:xfrm>
            <a:off x="4932363" y="5229225"/>
            <a:ext cx="4211637" cy="1512888"/>
          </a:xfrm>
          <a:prstGeom prst="roundRect">
            <a:avLst>
              <a:gd name="adj" fmla="val 16667"/>
            </a:avLst>
          </a:prstGeom>
          <a:solidFill>
            <a:srgbClr val="CCECFF"/>
          </a:solidFill>
          <a:ln w="9525">
            <a:solidFill>
              <a:srgbClr val="FF0000"/>
            </a:solidFill>
            <a:round/>
            <a:headEnd/>
            <a:tailEnd/>
          </a:ln>
          <a:effectLst>
            <a:outerShdw dist="107763" dir="13500000" algn="ctr" rotWithShape="0">
              <a:srgbClr val="FF0000">
                <a:alpha val="50000"/>
              </a:srgbClr>
            </a:outerShdw>
          </a:effectLst>
        </p:spPr>
        <p:txBody>
          <a:bodyPr wrap="none" anchor="ctr"/>
          <a:lstStyle>
            <a:lvl1pPr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600" b="1">
                <a:solidFill>
                  <a:srgbClr val="003399"/>
                </a:solidFill>
              </a:rPr>
              <a:t>уровень освоения основных</a:t>
            </a:r>
          </a:p>
          <a:p>
            <a:pPr eaLnBrk="1" hangingPunct="1"/>
            <a:r>
              <a:rPr lang="ru-RU" altLang="ru-RU" sz="1600" b="1">
                <a:solidFill>
                  <a:srgbClr val="003399"/>
                </a:solidFill>
              </a:rPr>
              <a:t>способов действий в отношении </a:t>
            </a:r>
          </a:p>
          <a:p>
            <a:pPr eaLnBrk="1" hangingPunct="1"/>
            <a:r>
              <a:rPr lang="ru-RU" altLang="ru-RU" sz="1600" b="1">
                <a:solidFill>
                  <a:srgbClr val="003399"/>
                </a:solidFill>
              </a:rPr>
              <a:t>к опорной системе знаний,</a:t>
            </a:r>
          </a:p>
          <a:p>
            <a:pPr eaLnBrk="1" hangingPunct="1"/>
            <a:r>
              <a:rPr lang="ru-RU" altLang="ru-RU" sz="1600" b="1">
                <a:solidFill>
                  <a:srgbClr val="003399"/>
                </a:solidFill>
              </a:rPr>
              <a:t> необходимых для обучения</a:t>
            </a:r>
          </a:p>
          <a:p>
            <a:pPr eaLnBrk="1" hangingPunct="1"/>
            <a:r>
              <a:rPr lang="ru-RU" altLang="ru-RU" sz="1600" b="1">
                <a:solidFill>
                  <a:srgbClr val="003399"/>
                </a:solidFill>
              </a:rPr>
              <a:t> на следующей ступени образования </a:t>
            </a:r>
          </a:p>
        </p:txBody>
      </p:sp>
      <p:sp>
        <p:nvSpPr>
          <p:cNvPr id="51211" name="AutoShape 12"/>
          <p:cNvSpPr>
            <a:spLocks/>
          </p:cNvSpPr>
          <p:nvPr/>
        </p:nvSpPr>
        <p:spPr bwMode="auto">
          <a:xfrm rot="5400000">
            <a:off x="1403351" y="4294187"/>
            <a:ext cx="360362" cy="1655763"/>
          </a:xfrm>
          <a:prstGeom prst="leftBrace">
            <a:avLst>
              <a:gd name="adj1" fmla="val 38289"/>
              <a:gd name="adj2" fmla="val 50000"/>
            </a:avLst>
          </a:prstGeom>
          <a:solidFill>
            <a:srgbClr val="CC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4000">
              <a:solidFill>
                <a:schemeClr val="tx2"/>
              </a:solidFill>
            </a:endParaRPr>
          </a:p>
        </p:txBody>
      </p:sp>
      <p:sp>
        <p:nvSpPr>
          <p:cNvPr id="51212" name="AutoShape 13"/>
          <p:cNvSpPr>
            <a:spLocks/>
          </p:cNvSpPr>
          <p:nvPr/>
        </p:nvSpPr>
        <p:spPr bwMode="auto">
          <a:xfrm rot="5400000">
            <a:off x="6911181" y="4185445"/>
            <a:ext cx="288925" cy="1655762"/>
          </a:xfrm>
          <a:prstGeom prst="leftBrace">
            <a:avLst>
              <a:gd name="adj1" fmla="val 47756"/>
              <a:gd name="adj2" fmla="val 50000"/>
            </a:avLst>
          </a:prstGeom>
          <a:solidFill>
            <a:srgbClr val="CC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4000">
              <a:solidFill>
                <a:schemeClr val="tx2"/>
              </a:solidFill>
            </a:endParaRPr>
          </a:p>
        </p:txBody>
      </p:sp>
      <p:sp>
        <p:nvSpPr>
          <p:cNvPr id="51213" name="Rectangle 2"/>
          <p:cNvSpPr>
            <a:spLocks noChangeArrowheads="1"/>
          </p:cNvSpPr>
          <p:nvPr/>
        </p:nvSpPr>
        <p:spPr bwMode="auto">
          <a:xfrm>
            <a:off x="0" y="0"/>
            <a:ext cx="9144000" cy="908050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chemeClr val="bg1"/>
                </a:solidFill>
              </a:rPr>
              <a:t>Итоговая оценка достижения результатов освоения основных образовательных программ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1" name="Rectangle 3"/>
          <p:cNvSpPr>
            <a:spLocks noChangeArrowheads="1"/>
          </p:cNvSpPr>
          <p:nvPr/>
        </p:nvSpPr>
        <p:spPr bwMode="auto">
          <a:xfrm>
            <a:off x="250825" y="904875"/>
            <a:ext cx="8642350" cy="6045200"/>
          </a:xfrm>
          <a:prstGeom prst="rect">
            <a:avLst/>
          </a:prstGeom>
          <a:solidFill>
            <a:srgbClr val="CCECFF"/>
          </a:solidFill>
          <a:ln w="9525">
            <a:solidFill>
              <a:srgbClr val="FF0000"/>
            </a:solidFill>
            <a:miter lim="800000"/>
            <a:headEnd/>
            <a:tailEnd/>
          </a:ln>
          <a:effectLst>
            <a:outerShdw dist="107763" dir="13500000" algn="ctr" rotWithShape="0">
              <a:srgbClr val="CC33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1" hangingPunct="1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None/>
              <a:defRPr/>
            </a:pPr>
            <a:r>
              <a:rPr kumimoji="1" lang="ru-RU" sz="18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kumimoji="1" lang="ru-RU" sz="2000" b="1" dirty="0">
                <a:solidFill>
                  <a:srgbClr val="CC0000"/>
                </a:solidFill>
                <a:latin typeface="Arial" charset="0"/>
              </a:rPr>
              <a:t>Ключевая особенность системы оценки состоит в  переходе к новым методологическим основам системы оценки достижения результатов образования</a:t>
            </a:r>
            <a:r>
              <a:rPr kumimoji="1" lang="ru-RU" sz="2000" dirty="0">
                <a:solidFill>
                  <a:srgbClr val="CC0000"/>
                </a:solidFill>
                <a:latin typeface="Arial" charset="0"/>
              </a:rPr>
              <a:t> - от оценки достижений обучающихся и учителей к оценке эффективной деятельности всех участников образовательного процесса </a:t>
            </a:r>
          </a:p>
          <a:p>
            <a:pPr algn="just" eaLnBrk="1" hangingPunct="1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None/>
              <a:defRPr/>
            </a:pPr>
            <a:r>
              <a:rPr kumimoji="1" lang="ru-RU" sz="1800" b="1" dirty="0">
                <a:solidFill>
                  <a:srgbClr val="002060"/>
                </a:solidFill>
                <a:latin typeface="Arial" charset="0"/>
              </a:rPr>
              <a:t>1. На начальной ступени обучения особое значение для продолжения образования имеют: </a:t>
            </a:r>
          </a:p>
          <a:p>
            <a:pPr indent="361950" eaLnBrk="1" hangingPunct="1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None/>
              <a:tabLst>
                <a:tab pos="630238" algn="l"/>
              </a:tabLst>
              <a:defRPr/>
            </a:pPr>
            <a:r>
              <a:rPr kumimoji="1" lang="ru-RU" sz="1800" dirty="0">
                <a:solidFill>
                  <a:schemeClr val="tx1"/>
                </a:solidFill>
                <a:latin typeface="Arial" charset="0"/>
              </a:rPr>
              <a:t>•   Освоение опорной системы знаний по русскому языку и математике </a:t>
            </a:r>
          </a:p>
          <a:p>
            <a:pPr indent="361950" eaLnBrk="1" hangingPunct="1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None/>
              <a:tabLst>
                <a:tab pos="630238" algn="l"/>
              </a:tabLst>
              <a:defRPr/>
            </a:pPr>
            <a:r>
              <a:rPr kumimoji="1" lang="ru-RU" sz="1800" dirty="0">
                <a:solidFill>
                  <a:schemeClr val="tx1"/>
                </a:solidFill>
                <a:latin typeface="Arial" charset="0"/>
              </a:rPr>
              <a:t>•   Овладение речевыми </a:t>
            </a:r>
            <a:r>
              <a:rPr kumimoji="1" lang="ru-RU" sz="1800" dirty="0" err="1">
                <a:solidFill>
                  <a:schemeClr val="tx1"/>
                </a:solidFill>
                <a:latin typeface="Arial" charset="0"/>
              </a:rPr>
              <a:t>метапредметными</a:t>
            </a:r>
            <a:r>
              <a:rPr kumimoji="1" lang="ru-RU" sz="1800" dirty="0">
                <a:solidFill>
                  <a:schemeClr val="tx1"/>
                </a:solidFill>
                <a:latin typeface="Arial" charset="0"/>
              </a:rPr>
              <a:t> действиями (навыки осознанного чтения и навыки работы с информацией) </a:t>
            </a:r>
          </a:p>
          <a:p>
            <a:pPr indent="361950" eaLnBrk="1" hangingPunct="1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None/>
              <a:tabLst>
                <a:tab pos="630238" algn="l"/>
              </a:tabLst>
              <a:defRPr/>
            </a:pPr>
            <a:r>
              <a:rPr kumimoji="1" lang="ru-RU" sz="1800" dirty="0">
                <a:solidFill>
                  <a:schemeClr val="tx1"/>
                </a:solidFill>
                <a:latin typeface="Arial" charset="0"/>
              </a:rPr>
              <a:t>•   Овладение коммуникативными </a:t>
            </a:r>
            <a:r>
              <a:rPr kumimoji="1" lang="ru-RU" sz="1800" dirty="0" err="1">
                <a:solidFill>
                  <a:schemeClr val="tx1"/>
                </a:solidFill>
                <a:latin typeface="Arial" charset="0"/>
              </a:rPr>
              <a:t>метапредметными</a:t>
            </a:r>
            <a:r>
              <a:rPr kumimoji="1" lang="ru-RU" sz="1800" dirty="0">
                <a:solidFill>
                  <a:schemeClr val="tx1"/>
                </a:solidFill>
                <a:latin typeface="Arial" charset="0"/>
              </a:rPr>
              <a:t> действиями </a:t>
            </a:r>
          </a:p>
          <a:p>
            <a:pPr algn="just" eaLnBrk="1" hangingPunct="1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None/>
              <a:defRPr/>
            </a:pPr>
            <a:r>
              <a:rPr kumimoji="1" lang="ru-RU" sz="1800" b="1" dirty="0">
                <a:solidFill>
                  <a:srgbClr val="002060"/>
                </a:solidFill>
                <a:latin typeface="Arial" charset="0"/>
              </a:rPr>
              <a:t>2. Основная задача и критерий оценки – не освоение обязательного минимума содержания образования, а овладение системой учебных действий с изучаемым учебным материалом </a:t>
            </a:r>
          </a:p>
          <a:p>
            <a:pPr eaLnBrk="1" hangingPunct="1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None/>
              <a:defRPr/>
            </a:pPr>
            <a:endParaRPr kumimoji="1" lang="ru-RU" sz="1050" dirty="0">
              <a:solidFill>
                <a:srgbClr val="CC0000"/>
              </a:solidFill>
              <a:latin typeface="Arial" charset="0"/>
            </a:endParaRPr>
          </a:p>
          <a:p>
            <a:pPr eaLnBrk="1" hangingPunct="1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None/>
              <a:defRPr/>
            </a:pPr>
            <a:r>
              <a:rPr kumimoji="1" lang="ru-RU" sz="1800" b="1" dirty="0">
                <a:solidFill>
                  <a:srgbClr val="002060"/>
                </a:solidFill>
                <a:latin typeface="Arial" charset="0"/>
              </a:rPr>
              <a:t>3. Система оценки включает в себя внутреннюю (осуществляемую самой школой) и внешнюю (осуществляемая внешними по отношению к школе службами) </a:t>
            </a:r>
          </a:p>
          <a:p>
            <a:pPr eaLnBrk="1" hangingPunct="1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None/>
              <a:defRPr/>
            </a:pPr>
            <a:endParaRPr kumimoji="1" lang="ru-RU" sz="1050" dirty="0">
              <a:solidFill>
                <a:srgbClr val="CC0000"/>
              </a:solidFill>
              <a:latin typeface="Arial" charset="0"/>
            </a:endParaRPr>
          </a:p>
          <a:p>
            <a:pPr eaLnBrk="1" hangingPunct="1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None/>
              <a:defRPr/>
            </a:pPr>
            <a:endParaRPr kumimoji="1" lang="ru-RU" sz="2000" dirty="0">
              <a:solidFill>
                <a:srgbClr val="CC0000"/>
              </a:solidFill>
              <a:latin typeface="Arial" charset="0"/>
            </a:endParaRPr>
          </a:p>
        </p:txBody>
      </p:sp>
      <p:sp>
        <p:nvSpPr>
          <p:cNvPr id="52227" name="Rectangle 2"/>
          <p:cNvSpPr>
            <a:spLocks noChangeArrowheads="1"/>
          </p:cNvSpPr>
          <p:nvPr>
            <p:ph type="body" sz="half" idx="2"/>
          </p:nvPr>
        </p:nvSpPr>
        <p:spPr>
          <a:xfrm>
            <a:off x="0" y="0"/>
            <a:ext cx="9144000" cy="692150"/>
          </a:xfrm>
          <a:solidFill>
            <a:srgbClr val="003399"/>
          </a:solidFill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sz="2000" b="1" smtClean="0">
                <a:solidFill>
                  <a:schemeClr val="bg1"/>
                </a:solidFill>
              </a:rPr>
              <a:t>Система оценки достижения результатов освоения основной образовательной программы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91513" cy="4525963"/>
          </a:xfrm>
        </p:spPr>
        <p:txBody>
          <a:bodyPr/>
          <a:lstStyle/>
          <a:p>
            <a:pPr marL="0" indent="0" eaLnBrk="1" hangingPunct="1">
              <a:buClr>
                <a:srgbClr val="BBE0E3"/>
              </a:buClr>
              <a:buSzPct val="75000"/>
              <a:buFontTx/>
              <a:buNone/>
              <a:defRPr/>
            </a:pPr>
            <a:endParaRPr kumimoji="1" lang="ru-RU" sz="1050" kern="1200" dirty="0">
              <a:solidFill>
                <a:srgbClr val="CC0000"/>
              </a:solidFill>
            </a:endParaRPr>
          </a:p>
        </p:txBody>
      </p:sp>
      <p:sp>
        <p:nvSpPr>
          <p:cNvPr id="53251" name="Номер слайда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659F8B3-E1FA-44B3-9EF5-785EA6ABBCEC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23</a:t>
            </a:fld>
            <a:endParaRPr lang="ru-RU" altLang="ru-RU" sz="1400"/>
          </a:p>
        </p:txBody>
      </p:sp>
      <p:sp>
        <p:nvSpPr>
          <p:cNvPr id="53252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692150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sz="2000" b="1">
                <a:solidFill>
                  <a:schemeClr val="bg1"/>
                </a:solidFill>
              </a:rPr>
              <a:t>Система оценки достижения результатов освоения основной образовательной программы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50825" y="904875"/>
            <a:ext cx="8642350" cy="6056313"/>
          </a:xfrm>
          <a:prstGeom prst="rect">
            <a:avLst/>
          </a:prstGeom>
          <a:solidFill>
            <a:srgbClr val="CCECFF"/>
          </a:solidFill>
          <a:ln w="9525">
            <a:solidFill>
              <a:srgbClr val="FF0000"/>
            </a:solidFill>
            <a:miter lim="800000"/>
            <a:headEnd/>
            <a:tailEnd/>
          </a:ln>
          <a:effectLst>
            <a:outerShdw dist="107763" dir="13500000" algn="ctr" rotWithShape="0">
              <a:srgbClr val="CC33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indent="441325" algn="just" eaLnBrk="1" hangingPunct="1">
              <a:buClr>
                <a:srgbClr val="BBE0E3"/>
              </a:buClr>
              <a:buSzPct val="75000"/>
              <a:defRPr/>
            </a:pPr>
            <a:r>
              <a:rPr kumimoji="1" lang="ru-RU" sz="1800" b="1" dirty="0">
                <a:solidFill>
                  <a:srgbClr val="002060"/>
                </a:solidFill>
                <a:latin typeface="Arial" charset="0"/>
              </a:rPr>
              <a:t>4. Для оценки используется персонифицированная информация и анонимная (</a:t>
            </a:r>
            <a:r>
              <a:rPr kumimoji="1" lang="ru-RU" sz="1800" b="1" dirty="0" err="1">
                <a:solidFill>
                  <a:srgbClr val="002060"/>
                </a:solidFill>
                <a:latin typeface="Arial" charset="0"/>
              </a:rPr>
              <a:t>неперсонифицированная</a:t>
            </a:r>
            <a:r>
              <a:rPr kumimoji="1" lang="ru-RU" sz="1800" b="1" dirty="0">
                <a:solidFill>
                  <a:srgbClr val="002060"/>
                </a:solidFill>
                <a:latin typeface="Arial" charset="0"/>
              </a:rPr>
              <a:t>) </a:t>
            </a:r>
          </a:p>
          <a:p>
            <a:pPr indent="441325" algn="just" eaLnBrk="1" hangingPunct="1">
              <a:buClr>
                <a:srgbClr val="BBE0E3"/>
              </a:buClr>
              <a:buSzPct val="75000"/>
              <a:defRPr/>
            </a:pPr>
            <a:endParaRPr kumimoji="1" lang="ru-RU" sz="1800" b="1" dirty="0">
              <a:solidFill>
                <a:srgbClr val="002060"/>
              </a:solidFill>
              <a:latin typeface="Arial" charset="0"/>
            </a:endParaRPr>
          </a:p>
          <a:p>
            <a:pPr indent="441325" algn="just" eaLnBrk="1" hangingPunct="1">
              <a:buClr>
                <a:srgbClr val="BBE0E3"/>
              </a:buClr>
              <a:buSzPct val="75000"/>
              <a:defRPr/>
            </a:pPr>
            <a:r>
              <a:rPr kumimoji="1" lang="ru-RU" sz="1800" b="1" dirty="0">
                <a:solidFill>
                  <a:srgbClr val="002060"/>
                </a:solidFill>
                <a:latin typeface="Arial" charset="0"/>
              </a:rPr>
              <a:t>5. Персонифицированной оценке подлежат только </a:t>
            </a:r>
            <a:r>
              <a:rPr kumimoji="1" lang="ru-RU" sz="1800" b="1" dirty="0" err="1">
                <a:solidFill>
                  <a:srgbClr val="002060"/>
                </a:solidFill>
                <a:latin typeface="Arial" charset="0"/>
              </a:rPr>
              <a:t>метапредметные</a:t>
            </a:r>
            <a:r>
              <a:rPr kumimoji="1" lang="ru-RU" sz="1800" b="1" dirty="0">
                <a:solidFill>
                  <a:srgbClr val="002060"/>
                </a:solidFill>
                <a:latin typeface="Arial" charset="0"/>
              </a:rPr>
              <a:t> и предметные результаты из блока «Выпускник научится» </a:t>
            </a:r>
          </a:p>
          <a:p>
            <a:pPr indent="441325" algn="just" eaLnBrk="1" hangingPunct="1">
              <a:buClr>
                <a:srgbClr val="BBE0E3"/>
              </a:buClr>
              <a:buSzPct val="75000"/>
              <a:defRPr/>
            </a:pPr>
            <a:endParaRPr kumimoji="1" lang="ru-RU" sz="1800" b="1" dirty="0">
              <a:solidFill>
                <a:srgbClr val="002060"/>
              </a:solidFill>
              <a:latin typeface="Arial" charset="0"/>
            </a:endParaRPr>
          </a:p>
          <a:p>
            <a:pPr indent="441325" algn="just" eaLnBrk="1" hangingPunct="1">
              <a:buClr>
                <a:srgbClr val="BBE0E3"/>
              </a:buClr>
              <a:buSzPct val="75000"/>
              <a:defRPr/>
            </a:pPr>
            <a:r>
              <a:rPr kumimoji="1" lang="ru-RU" sz="1800" b="1" dirty="0">
                <a:solidFill>
                  <a:srgbClr val="002060"/>
                </a:solidFill>
                <a:latin typeface="Arial" charset="0"/>
              </a:rPr>
              <a:t>6. Оценка достижений реализуется «методом сложения», при котором фиксируется достижение опорного уровня и его превышение </a:t>
            </a:r>
          </a:p>
          <a:p>
            <a:pPr indent="441325" algn="just" eaLnBrk="1" hangingPunct="1">
              <a:buClr>
                <a:srgbClr val="BBE0E3"/>
              </a:buClr>
              <a:buSzPct val="75000"/>
              <a:defRPr/>
            </a:pPr>
            <a:endParaRPr kumimoji="1" lang="ru-RU" sz="1800" b="1" dirty="0">
              <a:solidFill>
                <a:srgbClr val="002060"/>
              </a:solidFill>
              <a:latin typeface="Arial" charset="0"/>
            </a:endParaRPr>
          </a:p>
          <a:p>
            <a:pPr indent="441325" algn="just" eaLnBrk="1" hangingPunct="1">
              <a:buClr>
                <a:srgbClr val="BBE0E3"/>
              </a:buClr>
              <a:buSzPct val="75000"/>
              <a:defRPr/>
            </a:pPr>
            <a:r>
              <a:rPr kumimoji="1" lang="ru-RU" sz="1800" b="1" dirty="0">
                <a:solidFill>
                  <a:srgbClr val="002060"/>
                </a:solidFill>
                <a:latin typeface="Arial" charset="0"/>
              </a:rPr>
              <a:t>7. Для оценивания используются: стандартизированные письменные и устные работы, проекты, практические работы, творческие работы, самоанализ, самооценка, наблюдения и пр. </a:t>
            </a:r>
          </a:p>
          <a:p>
            <a:pPr indent="441325" algn="just" eaLnBrk="1" hangingPunct="1">
              <a:buClr>
                <a:srgbClr val="BBE0E3"/>
              </a:buClr>
              <a:buSzPct val="75000"/>
              <a:defRPr/>
            </a:pPr>
            <a:endParaRPr kumimoji="1" lang="ru-RU" sz="1800" b="1" dirty="0">
              <a:solidFill>
                <a:srgbClr val="002060"/>
              </a:solidFill>
              <a:latin typeface="Arial" charset="0"/>
            </a:endParaRPr>
          </a:p>
          <a:p>
            <a:pPr indent="441325" algn="just" eaLnBrk="1" hangingPunct="1">
              <a:buClr>
                <a:srgbClr val="BBE0E3"/>
              </a:buClr>
              <a:buSzPct val="75000"/>
              <a:defRPr/>
            </a:pPr>
            <a:r>
              <a:rPr kumimoji="1" lang="ru-RU" sz="1800" b="1" dirty="0">
                <a:solidFill>
                  <a:srgbClr val="002060"/>
                </a:solidFill>
                <a:latin typeface="Arial" charset="0"/>
              </a:rPr>
              <a:t>8. Комплексная оценка достижения результатов освоения программы начального образования выполняется через </a:t>
            </a:r>
          </a:p>
          <a:p>
            <a:pPr indent="441325" algn="just" eaLnBrk="1" hangingPunct="1">
              <a:buClr>
                <a:srgbClr val="BBE0E3"/>
              </a:buClr>
              <a:buSzPct val="75000"/>
              <a:defRPr/>
            </a:pPr>
            <a:endParaRPr kumimoji="1" lang="ru-RU" sz="1800" b="1" dirty="0">
              <a:solidFill>
                <a:srgbClr val="002060"/>
              </a:solidFill>
              <a:latin typeface="Arial" charset="0"/>
            </a:endParaRPr>
          </a:p>
          <a:p>
            <a:pPr indent="441325" algn="just" eaLnBrk="1" hangingPunct="1">
              <a:buClr>
                <a:srgbClr val="BBE0E3"/>
              </a:buClr>
              <a:buSzPct val="75000"/>
              <a:defRPr/>
            </a:pPr>
            <a:r>
              <a:rPr kumimoji="1" lang="ru-RU" sz="1800" b="1" dirty="0">
                <a:solidFill>
                  <a:srgbClr val="002060"/>
                </a:solidFill>
                <a:latin typeface="Arial" charset="0"/>
              </a:rPr>
              <a:t>•          Итоговые работы по математике и русскому языку </a:t>
            </a:r>
          </a:p>
          <a:p>
            <a:pPr indent="441325" algn="just" eaLnBrk="1" hangingPunct="1">
              <a:buClr>
                <a:srgbClr val="BBE0E3"/>
              </a:buClr>
              <a:buSzPct val="75000"/>
              <a:defRPr/>
            </a:pPr>
            <a:endParaRPr kumimoji="1" lang="ru-RU" sz="1800" b="1" dirty="0">
              <a:solidFill>
                <a:srgbClr val="002060"/>
              </a:solidFill>
              <a:latin typeface="Arial" charset="0"/>
            </a:endParaRPr>
          </a:p>
          <a:p>
            <a:pPr indent="441325" algn="just" eaLnBrk="1" hangingPunct="1">
              <a:buClr>
                <a:srgbClr val="BBE0E3"/>
              </a:buClr>
              <a:buSzPct val="75000"/>
              <a:defRPr/>
            </a:pPr>
            <a:r>
              <a:rPr kumimoji="1" lang="ru-RU" sz="1800" b="1" dirty="0">
                <a:solidFill>
                  <a:srgbClr val="002060"/>
                </a:solidFill>
                <a:latin typeface="Arial" charset="0"/>
              </a:rPr>
              <a:t>•          Комплексную проверочную работу на </a:t>
            </a:r>
            <a:r>
              <a:rPr kumimoji="1" lang="ru-RU" sz="1800" b="1" dirty="0" err="1">
                <a:solidFill>
                  <a:srgbClr val="002060"/>
                </a:solidFill>
                <a:latin typeface="Arial" charset="0"/>
              </a:rPr>
              <a:t>межпредметной</a:t>
            </a:r>
            <a:r>
              <a:rPr kumimoji="1" lang="ru-RU" sz="1800" b="1" dirty="0">
                <a:solidFill>
                  <a:srgbClr val="002060"/>
                </a:solidFill>
                <a:latin typeface="Arial" charset="0"/>
              </a:rPr>
              <a:t> основе</a:t>
            </a:r>
          </a:p>
          <a:p>
            <a:pPr algn="ctr" eaLnBrk="1" hangingPunct="1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None/>
              <a:defRPr/>
            </a:pPr>
            <a:r>
              <a:rPr kumimoji="1" lang="ru-RU" sz="18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endParaRPr kumimoji="1" lang="ru-RU" sz="1050" dirty="0">
              <a:solidFill>
                <a:srgbClr val="CC0000"/>
              </a:solidFill>
              <a:latin typeface="Arial" charset="0"/>
            </a:endParaRPr>
          </a:p>
          <a:p>
            <a:pPr eaLnBrk="1" hangingPunct="1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None/>
              <a:defRPr/>
            </a:pPr>
            <a:endParaRPr kumimoji="1" lang="ru-RU" sz="2000" dirty="0">
              <a:solidFill>
                <a:srgbClr val="CC0000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54275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54276" name="Номер слайда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B193BAF-03D9-4910-AC76-A4B739B2EE65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24</a:t>
            </a:fld>
            <a:endParaRPr lang="ru-RU" altLang="ru-RU" sz="1400"/>
          </a:p>
        </p:txBody>
      </p:sp>
      <p:sp>
        <p:nvSpPr>
          <p:cNvPr id="54277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692150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sz="2000" b="1">
                <a:solidFill>
                  <a:schemeClr val="bg1"/>
                </a:solidFill>
              </a:rPr>
              <a:t>Система оценки достижения результатов освоения основной образовательной программы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50825" y="904875"/>
            <a:ext cx="8642350" cy="6704013"/>
          </a:xfrm>
          <a:prstGeom prst="rect">
            <a:avLst/>
          </a:prstGeom>
          <a:solidFill>
            <a:srgbClr val="CCECFF"/>
          </a:solidFill>
          <a:ln w="9525">
            <a:solidFill>
              <a:srgbClr val="FF0000"/>
            </a:solidFill>
            <a:miter lim="800000"/>
            <a:headEnd/>
            <a:tailEnd/>
          </a:ln>
          <a:effectLst>
            <a:outerShdw dist="107763" dir="13500000" algn="ctr" rotWithShape="0">
              <a:srgbClr val="CC33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  <a:latin typeface="Arial" charset="0"/>
              </a:rPr>
              <a:t>Типы заданий, которые используются для оценки достижений: </a:t>
            </a:r>
            <a:endParaRPr lang="ru-RU" sz="2400" dirty="0">
              <a:solidFill>
                <a:srgbClr val="C00000"/>
              </a:solidFill>
              <a:latin typeface="Arial" charset="0"/>
            </a:endParaRPr>
          </a:p>
          <a:p>
            <a:pPr marL="342900" indent="-342900" algn="just"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rgbClr val="002060"/>
                </a:solidFill>
                <a:latin typeface="Arial" charset="0"/>
              </a:rPr>
              <a:t>По форме ответа: с закрытым ответом и открытым ответом </a:t>
            </a:r>
          </a:p>
          <a:p>
            <a:pPr marL="342900" indent="-342900" algn="just"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rgbClr val="002060"/>
                </a:solidFill>
                <a:latin typeface="Arial" charset="0"/>
              </a:rPr>
              <a:t>По уровню проверяемых знаний, умений, способов действий: базовый и повышенный уровень </a:t>
            </a:r>
          </a:p>
          <a:p>
            <a:pPr marL="342900" indent="-342900" algn="just"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rgbClr val="002060"/>
                </a:solidFill>
                <a:latin typeface="Arial" charset="0"/>
              </a:rPr>
              <a:t>По используемым средствам: задания для письменной и ли устной беседы, практические задания </a:t>
            </a:r>
          </a:p>
          <a:p>
            <a:pPr marL="342900" indent="-342900" algn="just"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rgbClr val="002060"/>
                </a:solidFill>
                <a:latin typeface="Arial" charset="0"/>
              </a:rPr>
              <a:t>По форме проведения: для индивидуальной или групповой работы.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  <a:latin typeface="Arial" charset="0"/>
              </a:rPr>
              <a:t>Итоговая оценка выпускника складывается из:</a:t>
            </a:r>
            <a:endParaRPr lang="ru-RU" sz="2400" dirty="0">
              <a:solidFill>
                <a:srgbClr val="C00000"/>
              </a:solidFill>
              <a:latin typeface="Arial" charset="0"/>
            </a:endParaRPr>
          </a:p>
          <a:p>
            <a:pPr marL="342900" indent="-342900" algn="just"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rgbClr val="002060"/>
                </a:solidFill>
                <a:latin typeface="Arial" charset="0"/>
              </a:rPr>
              <a:t>Накопленных </a:t>
            </a:r>
            <a:r>
              <a:rPr lang="ru-RU" sz="2400" dirty="0" err="1">
                <a:solidFill>
                  <a:srgbClr val="002060"/>
                </a:solidFill>
                <a:latin typeface="Arial" charset="0"/>
              </a:rPr>
              <a:t>оценкок</a:t>
            </a:r>
            <a:r>
              <a:rPr lang="ru-RU" sz="2400" dirty="0">
                <a:solidFill>
                  <a:srgbClr val="002060"/>
                </a:solidFill>
                <a:latin typeface="Arial" charset="0"/>
              </a:rPr>
              <a:t> (характеризуют динамику образовательных достижений учащихся) </a:t>
            </a:r>
          </a:p>
          <a:p>
            <a:pPr marL="342900" indent="-342900" algn="just"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rgbClr val="002060"/>
                </a:solidFill>
                <a:latin typeface="Arial" charset="0"/>
              </a:rPr>
              <a:t>Оценки за стандартизированные итоговые работы (характеризуют уровень присвоения способов действий на момент окончания начальной школы)</a:t>
            </a:r>
          </a:p>
          <a:p>
            <a:pPr algn="ctr" eaLnBrk="1" hangingPunct="1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None/>
              <a:defRPr/>
            </a:pPr>
            <a:r>
              <a:rPr kumimoji="1" lang="ru-RU" sz="18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endParaRPr kumimoji="1" lang="ru-RU" sz="1050" dirty="0">
              <a:solidFill>
                <a:srgbClr val="CC0000"/>
              </a:solidFill>
              <a:latin typeface="Arial" charset="0"/>
            </a:endParaRPr>
          </a:p>
          <a:p>
            <a:pPr eaLnBrk="1" hangingPunct="1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None/>
              <a:defRPr/>
            </a:pPr>
            <a:endParaRPr kumimoji="1" lang="ru-RU" sz="2000" dirty="0">
              <a:solidFill>
                <a:srgbClr val="CC0000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6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 eaLnBrk="1" hangingPunct="1">
              <a:defRPr/>
            </a:pPr>
            <a:endParaRPr lang="ru-RU" sz="1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5299" name="AutoShape 7"/>
          <p:cNvSpPr>
            <a:spLocks noChangeArrowheads="1"/>
          </p:cNvSpPr>
          <p:nvPr/>
        </p:nvSpPr>
        <p:spPr bwMode="auto">
          <a:xfrm>
            <a:off x="3500438" y="1571625"/>
            <a:ext cx="2071687" cy="12858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33CC"/>
            </a:solidFill>
            <a:round/>
            <a:headEnd/>
            <a:tailEnd/>
          </a:ln>
          <a:effectLst>
            <a:prstShdw prst="shdw17" dist="17961" dir="2700000">
              <a:srgbClr val="001F7A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>
              <a:latin typeface="Tahoma" panose="020B060403050404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В традиционной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системе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образовательного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процесса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400" b="1">
              <a:latin typeface="Tahoma" panose="020B0604030504040204" pitchFamily="34" charset="0"/>
            </a:endParaRPr>
          </a:p>
        </p:txBody>
      </p:sp>
      <p:sp>
        <p:nvSpPr>
          <p:cNvPr id="55300" name="AutoShape 16"/>
          <p:cNvSpPr>
            <a:spLocks noChangeArrowheads="1"/>
          </p:cNvSpPr>
          <p:nvPr/>
        </p:nvSpPr>
        <p:spPr bwMode="auto">
          <a:xfrm>
            <a:off x="6681788" y="2786063"/>
            <a:ext cx="2319337" cy="2071687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>
            <a:prstShdw prst="shdw17" dist="17961" dir="2700000">
              <a:srgbClr val="001F7A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Организует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деятельность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ученика в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инновационной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образовательной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среде</a:t>
            </a:r>
            <a:endParaRPr lang="ru-RU" altLang="ru-RU" b="1">
              <a:latin typeface="Tahoma" panose="020B0604030504040204" pitchFamily="34" charset="0"/>
            </a:endParaRPr>
          </a:p>
        </p:txBody>
      </p:sp>
      <p:sp>
        <p:nvSpPr>
          <p:cNvPr id="55301" name="AutoShape 9"/>
          <p:cNvSpPr>
            <a:spLocks noChangeArrowheads="1"/>
          </p:cNvSpPr>
          <p:nvPr/>
        </p:nvSpPr>
        <p:spPr bwMode="auto">
          <a:xfrm>
            <a:off x="6556375" y="1214438"/>
            <a:ext cx="2444750" cy="57150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33CC"/>
            </a:solidFill>
            <a:round/>
            <a:headEnd/>
            <a:tailEnd/>
          </a:ln>
          <a:effectLst>
            <a:prstShdw prst="shdw17" dist="17961" dir="2700000">
              <a:srgbClr val="001F7A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Учитель</a:t>
            </a:r>
            <a:endParaRPr lang="ru-RU" altLang="ru-RU" b="1">
              <a:latin typeface="Tahoma" panose="020B0604030504040204" pitchFamily="34" charset="0"/>
            </a:endParaRPr>
          </a:p>
        </p:txBody>
      </p:sp>
      <p:sp>
        <p:nvSpPr>
          <p:cNvPr id="55302" name="AutoShape 10"/>
          <p:cNvSpPr>
            <a:spLocks noChangeArrowheads="1"/>
          </p:cNvSpPr>
          <p:nvPr/>
        </p:nvSpPr>
        <p:spPr bwMode="auto">
          <a:xfrm rot="10800000">
            <a:off x="2643188" y="1924050"/>
            <a:ext cx="719137" cy="576263"/>
          </a:xfrm>
          <a:custGeom>
            <a:avLst/>
            <a:gdLst>
              <a:gd name="T0" fmla="*/ 2147483646 w 21600"/>
              <a:gd name="T1" fmla="*/ 0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noFill/>
          <a:ln w="28575">
            <a:solidFill>
              <a:srgbClr val="0033CC"/>
            </a:solidFill>
            <a:miter lim="800000"/>
            <a:headEnd/>
            <a:tailEnd/>
          </a:ln>
          <a:effectLst>
            <a:prstShdw prst="shdw17" dist="17961" dir="2700000">
              <a:srgbClr val="001F7A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5303" name="AutoShape 10"/>
          <p:cNvSpPr>
            <a:spLocks noChangeArrowheads="1"/>
          </p:cNvSpPr>
          <p:nvPr/>
        </p:nvSpPr>
        <p:spPr bwMode="auto">
          <a:xfrm>
            <a:off x="5715000" y="1928813"/>
            <a:ext cx="719138" cy="576262"/>
          </a:xfrm>
          <a:custGeom>
            <a:avLst/>
            <a:gdLst>
              <a:gd name="T0" fmla="*/ 2147483646 w 21600"/>
              <a:gd name="T1" fmla="*/ 0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noFill/>
          <a:ln w="28575">
            <a:solidFill>
              <a:srgbClr val="0033CC"/>
            </a:solidFill>
            <a:miter lim="800000"/>
            <a:headEnd/>
            <a:tailEnd/>
          </a:ln>
          <a:effectLst>
            <a:prstShdw prst="shdw17" dist="17961" dir="2700000">
              <a:srgbClr val="001F7A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5304" name="AutoShape 9"/>
          <p:cNvSpPr>
            <a:spLocks noChangeArrowheads="1"/>
          </p:cNvSpPr>
          <p:nvPr/>
        </p:nvSpPr>
        <p:spPr bwMode="auto">
          <a:xfrm>
            <a:off x="142875" y="1214438"/>
            <a:ext cx="2444750" cy="57150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33CC"/>
            </a:solidFill>
            <a:round/>
            <a:headEnd/>
            <a:tailEnd/>
          </a:ln>
          <a:effectLst>
            <a:prstShdw prst="shdw17" dist="17961" dir="2700000">
              <a:srgbClr val="001F7A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>
              <a:latin typeface="Tahoma" panose="020B060403050404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Ученик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b="1">
              <a:latin typeface="Tahoma" panose="020B0604030504040204" pitchFamily="34" charset="0"/>
            </a:endParaRPr>
          </a:p>
        </p:txBody>
      </p:sp>
      <p:sp>
        <p:nvSpPr>
          <p:cNvPr id="55305" name="AutoShape 9"/>
          <p:cNvSpPr>
            <a:spLocks noChangeArrowheads="1"/>
          </p:cNvSpPr>
          <p:nvPr/>
        </p:nvSpPr>
        <p:spPr bwMode="auto">
          <a:xfrm>
            <a:off x="142875" y="1857375"/>
            <a:ext cx="2444750" cy="642938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33CC"/>
            </a:solidFill>
            <a:round/>
            <a:headEnd/>
            <a:tailEnd/>
          </a:ln>
          <a:effectLst>
            <a:prstShdw prst="shdw17" dist="17961" dir="2700000">
              <a:srgbClr val="001F7A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>
              <a:latin typeface="Tahoma" panose="020B060403050404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Получает готовую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информацию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b="1">
              <a:latin typeface="Tahoma" panose="020B0604030504040204" pitchFamily="34" charset="0"/>
            </a:endParaRPr>
          </a:p>
        </p:txBody>
      </p:sp>
      <p:sp>
        <p:nvSpPr>
          <p:cNvPr id="55306" name="AutoShape 9"/>
          <p:cNvSpPr>
            <a:spLocks noChangeArrowheads="1"/>
          </p:cNvSpPr>
          <p:nvPr/>
        </p:nvSpPr>
        <p:spPr bwMode="auto">
          <a:xfrm>
            <a:off x="142875" y="2857500"/>
            <a:ext cx="2444750" cy="18573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>
            <a:prstShdw prst="shdw17" dist="17961" dir="2700000">
              <a:srgbClr val="001F7A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>
              <a:latin typeface="Tahoma" panose="020B060403050404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>
              <a:latin typeface="Tahoma" panose="020B060403050404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>
              <a:latin typeface="Tahoma" panose="020B060403050404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Осуществляет:</a:t>
            </a:r>
          </a:p>
          <a:p>
            <a:pPr algn="ctr" eaLnBrk="1" hangingPunct="1">
              <a:spcBef>
                <a:spcPct val="0"/>
              </a:spcBef>
            </a:pPr>
            <a:r>
              <a:rPr lang="ru-RU" altLang="ru-RU" sz="1600" b="1">
                <a:latin typeface="Tahoma" panose="020B0604030504040204" pitchFamily="34" charset="0"/>
              </a:rPr>
              <a:t>поиск</a:t>
            </a:r>
          </a:p>
          <a:p>
            <a:pPr algn="ctr" eaLnBrk="1" hangingPunct="1">
              <a:spcBef>
                <a:spcPct val="0"/>
              </a:spcBef>
            </a:pPr>
            <a:r>
              <a:rPr lang="ru-RU" altLang="ru-RU" sz="1600" b="1">
                <a:latin typeface="Tahoma" panose="020B0604030504040204" pitchFamily="34" charset="0"/>
              </a:rPr>
              <a:t>выбор</a:t>
            </a:r>
          </a:p>
          <a:p>
            <a:pPr algn="ctr" eaLnBrk="1" hangingPunct="1">
              <a:spcBef>
                <a:spcPct val="0"/>
              </a:spcBef>
            </a:pPr>
            <a:r>
              <a:rPr lang="ru-RU" altLang="ru-RU" sz="1600" b="1">
                <a:latin typeface="Tahoma" panose="020B0604030504040204" pitchFamily="34" charset="0"/>
              </a:rPr>
              <a:t>анализ</a:t>
            </a:r>
          </a:p>
          <a:p>
            <a:pPr algn="ctr" eaLnBrk="1" hangingPunct="1">
              <a:spcBef>
                <a:spcPct val="0"/>
              </a:spcBef>
            </a:pPr>
            <a:r>
              <a:rPr lang="ru-RU" altLang="ru-RU" sz="1600" b="1">
                <a:latin typeface="Tahoma" panose="020B0604030504040204" pitchFamily="34" charset="0"/>
              </a:rPr>
              <a:t>систематизацию 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презентацию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информации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>
              <a:latin typeface="Tahoma" panose="020B060403050404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>
              <a:latin typeface="Tahoma" panose="020B060403050404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b="1">
              <a:latin typeface="Tahoma" panose="020B0604030504040204" pitchFamily="34" charset="0"/>
            </a:endParaRPr>
          </a:p>
        </p:txBody>
      </p:sp>
      <p:sp>
        <p:nvSpPr>
          <p:cNvPr id="55307" name="AutoShape 9"/>
          <p:cNvSpPr>
            <a:spLocks noChangeArrowheads="1"/>
          </p:cNvSpPr>
          <p:nvPr/>
        </p:nvSpPr>
        <p:spPr bwMode="auto">
          <a:xfrm>
            <a:off x="6556375" y="1857375"/>
            <a:ext cx="2444750" cy="642938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33CC"/>
            </a:solidFill>
            <a:round/>
            <a:headEnd/>
            <a:tailEnd/>
          </a:ln>
          <a:effectLst>
            <a:prstShdw prst="shdw17" dist="17961" dir="2700000">
              <a:srgbClr val="001F7A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>
              <a:latin typeface="Tahoma" panose="020B060403050404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Транслирует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информацию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b="1">
              <a:latin typeface="Tahoma" panose="020B0604030504040204" pitchFamily="34" charset="0"/>
            </a:endParaRPr>
          </a:p>
        </p:txBody>
      </p:sp>
      <p:sp>
        <p:nvSpPr>
          <p:cNvPr id="20" name="AutoShape 7"/>
          <p:cNvSpPr>
            <a:spLocks noChangeArrowheads="1"/>
          </p:cNvSpPr>
          <p:nvPr/>
        </p:nvSpPr>
        <p:spPr bwMode="auto">
          <a:xfrm>
            <a:off x="3357563" y="4143375"/>
            <a:ext cx="2357437" cy="7143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endParaRPr lang="ru-RU" sz="1600" b="1" dirty="0">
              <a:solidFill>
                <a:schemeClr val="tx1"/>
              </a:solidFill>
              <a:latin typeface="Tahoma" pitchFamily="34" charset="0"/>
            </a:endParaRPr>
          </a:p>
          <a:p>
            <a:pPr algn="ctr" eaLnBrk="1" hangingPunct="1">
              <a:defRPr/>
            </a:pPr>
            <a:r>
              <a:rPr lang="ru-RU" sz="1600" b="1" dirty="0">
                <a:solidFill>
                  <a:schemeClr val="tx1"/>
                </a:solidFill>
                <a:latin typeface="Tahoma" pitchFamily="34" charset="0"/>
              </a:rPr>
              <a:t>Новое качество</a:t>
            </a:r>
          </a:p>
          <a:p>
            <a:pPr algn="ctr" eaLnBrk="1" hangingPunct="1">
              <a:defRPr/>
            </a:pPr>
            <a:r>
              <a:rPr lang="ru-RU" sz="1600" b="1" dirty="0">
                <a:solidFill>
                  <a:schemeClr val="tx1"/>
                </a:solidFill>
                <a:latin typeface="Tahoma" pitchFamily="34" charset="0"/>
              </a:rPr>
              <a:t>образования</a:t>
            </a:r>
          </a:p>
          <a:p>
            <a:pPr algn="ctr" eaLnBrk="1" hangingPunct="1">
              <a:defRPr/>
            </a:pPr>
            <a:endParaRPr lang="ru-RU" sz="2400" b="1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23" name="AutoShape 7"/>
          <p:cNvSpPr>
            <a:spLocks noChangeArrowheads="1"/>
          </p:cNvSpPr>
          <p:nvPr/>
        </p:nvSpPr>
        <p:spPr bwMode="auto">
          <a:xfrm>
            <a:off x="3286125" y="4929188"/>
            <a:ext cx="2571750" cy="7143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endParaRPr lang="ru-RU" sz="1600" b="1" dirty="0">
              <a:solidFill>
                <a:schemeClr val="tx1"/>
              </a:solidFill>
              <a:latin typeface="Tahoma" pitchFamily="34" charset="0"/>
            </a:endParaRPr>
          </a:p>
          <a:p>
            <a:pPr algn="ctr" eaLnBrk="1" hangingPunct="1">
              <a:defRPr/>
            </a:pPr>
            <a:r>
              <a:rPr lang="ru-RU" sz="1600" b="1" dirty="0">
                <a:solidFill>
                  <a:schemeClr val="tx1"/>
                </a:solidFill>
                <a:latin typeface="Tahoma" pitchFamily="34" charset="0"/>
              </a:rPr>
              <a:t>Новый образовательный</a:t>
            </a:r>
          </a:p>
          <a:p>
            <a:pPr algn="ctr" eaLnBrk="1" hangingPunct="1">
              <a:defRPr/>
            </a:pPr>
            <a:r>
              <a:rPr lang="ru-RU" sz="1600" b="1" dirty="0">
                <a:solidFill>
                  <a:schemeClr val="tx1"/>
                </a:solidFill>
                <a:latin typeface="Tahoma" pitchFamily="34" charset="0"/>
              </a:rPr>
              <a:t>результат</a:t>
            </a:r>
          </a:p>
          <a:p>
            <a:pPr algn="ctr" eaLnBrk="1" hangingPunct="1">
              <a:defRPr/>
            </a:pPr>
            <a:endParaRPr lang="ru-RU" sz="2400" b="1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24" name="AutoShape 7"/>
          <p:cNvSpPr>
            <a:spLocks noChangeArrowheads="1"/>
          </p:cNvSpPr>
          <p:nvPr/>
        </p:nvSpPr>
        <p:spPr bwMode="auto">
          <a:xfrm>
            <a:off x="1714480" y="5786454"/>
            <a:ext cx="5429288" cy="928694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 algn="ctr" eaLnBrk="1" hangingPunct="1">
              <a:defRPr/>
            </a:pPr>
            <a:endParaRPr lang="ru-RU" sz="1600" b="1" dirty="0">
              <a:solidFill>
                <a:schemeClr val="tx1"/>
              </a:solidFill>
              <a:latin typeface="Tahoma" pitchFamily="34" charset="0"/>
            </a:endParaRPr>
          </a:p>
          <a:p>
            <a:pPr algn="ctr" eaLnBrk="1" hangingPunct="1">
              <a:defRPr/>
            </a:pP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«Компетентности к обновлению </a:t>
            </a:r>
          </a:p>
          <a:p>
            <a:pPr algn="ctr" eaLnBrk="1" hangingPunct="1">
              <a:defRPr/>
            </a:pP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компетенций» и мотивация к обучению </a:t>
            </a:r>
          </a:p>
          <a:p>
            <a:pPr algn="ctr" eaLnBrk="1" hangingPunct="1">
              <a:defRPr/>
            </a:pP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на разных этапах развития личности обучающихся</a:t>
            </a:r>
          </a:p>
          <a:p>
            <a:pPr algn="ctr" eaLnBrk="1" hangingPunct="1">
              <a:defRPr/>
            </a:pPr>
            <a:endParaRPr lang="ru-RU" sz="2400" b="1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27" name="Стрелка углом 26"/>
          <p:cNvSpPr/>
          <p:nvPr/>
        </p:nvSpPr>
        <p:spPr>
          <a:xfrm rot="5400000">
            <a:off x="3217068" y="2926557"/>
            <a:ext cx="639763" cy="1644650"/>
          </a:xfrm>
          <a:prstGeom prst="bentArrow">
            <a:avLst/>
          </a:prstGeom>
          <a:noFill/>
          <a:ln w="28575">
            <a:solidFill>
              <a:srgbClr val="FF33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3200" b="1">
              <a:solidFill>
                <a:schemeClr val="tx1"/>
              </a:solidFill>
            </a:endParaRPr>
          </a:p>
        </p:txBody>
      </p:sp>
      <p:sp>
        <p:nvSpPr>
          <p:cNvPr id="28" name="Стрелка углом 27"/>
          <p:cNvSpPr/>
          <p:nvPr/>
        </p:nvSpPr>
        <p:spPr>
          <a:xfrm rot="5400000" flipV="1">
            <a:off x="5430043" y="2929732"/>
            <a:ext cx="639763" cy="1644650"/>
          </a:xfrm>
          <a:prstGeom prst="bentArrow">
            <a:avLst/>
          </a:prstGeom>
          <a:noFill/>
          <a:ln w="28575">
            <a:solidFill>
              <a:srgbClr val="FF33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3200" b="1">
              <a:solidFill>
                <a:schemeClr val="tx1"/>
              </a:solidFill>
            </a:endParaRPr>
          </a:p>
        </p:txBody>
      </p:sp>
      <p:sp>
        <p:nvSpPr>
          <p:cNvPr id="55315" name="Rectangle 21"/>
          <p:cNvSpPr>
            <a:spLocks noChangeArrowheads="1"/>
          </p:cNvSpPr>
          <p:nvPr/>
        </p:nvSpPr>
        <p:spPr bwMode="auto">
          <a:xfrm>
            <a:off x="0" y="0"/>
            <a:ext cx="9144000" cy="836613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chemeClr val="bg1"/>
                </a:solidFill>
              </a:rPr>
              <a:t>Организация образовательного процесса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6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F39F155F-4C4C-4F68-9065-775F5E6AE0BA}" type="slidenum">
              <a:rPr lang="ru-RU" altLang="ru-RU" sz="1400"/>
              <a:pPr algn="r" eaLnBrk="1" hangingPunct="1">
                <a:spcBef>
                  <a:spcPct val="0"/>
                </a:spcBef>
                <a:buFontTx/>
                <a:buNone/>
              </a:pPr>
              <a:t>26</a:t>
            </a:fld>
            <a:endParaRPr lang="ru-RU" altLang="ru-RU" sz="1400"/>
          </a:p>
        </p:txBody>
      </p:sp>
      <p:sp>
        <p:nvSpPr>
          <p:cNvPr id="57347" name="Номер слайда 3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B6798F6E-57BA-44E8-9AC9-DDCF0B74A128}" type="slidenum">
              <a:rPr lang="ru-RU" altLang="ru-RU" sz="1400" b="1"/>
              <a:pPr algn="r" eaLnBrk="1" hangingPunct="1">
                <a:spcBef>
                  <a:spcPct val="0"/>
                </a:spcBef>
                <a:buFontTx/>
                <a:buNone/>
              </a:pPr>
              <a:t>26</a:t>
            </a:fld>
            <a:endParaRPr lang="ru-RU" altLang="ru-RU" sz="1400" b="1"/>
          </a:p>
        </p:txBody>
      </p:sp>
      <p:sp>
        <p:nvSpPr>
          <p:cNvPr id="57348" name="Номер слайда 5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C717DA0F-5293-4155-B63B-6B40FC84ADC0}" type="slidenum">
              <a:rPr lang="ru-RU" altLang="ru-RU" sz="1400" b="1"/>
              <a:pPr algn="r" eaLnBrk="1" hangingPunct="1">
                <a:spcBef>
                  <a:spcPct val="0"/>
                </a:spcBef>
                <a:buFontTx/>
                <a:buNone/>
              </a:pPr>
              <a:t>26</a:t>
            </a:fld>
            <a:endParaRPr lang="ru-RU" altLang="ru-RU" sz="1400" b="1"/>
          </a:p>
        </p:txBody>
      </p:sp>
      <p:sp>
        <p:nvSpPr>
          <p:cNvPr id="57349" name="AutoShape 2"/>
          <p:cNvSpPr>
            <a:spLocks noChangeArrowheads="1"/>
          </p:cNvSpPr>
          <p:nvPr/>
        </p:nvSpPr>
        <p:spPr bwMode="auto">
          <a:xfrm>
            <a:off x="3492500" y="2924175"/>
            <a:ext cx="2232025" cy="1441450"/>
          </a:xfrm>
          <a:prstGeom prst="roundRect">
            <a:avLst>
              <a:gd name="adj" fmla="val 16667"/>
            </a:avLst>
          </a:prstGeom>
          <a:solidFill>
            <a:srgbClr val="0033CC">
              <a:alpha val="50980"/>
            </a:srgbClr>
          </a:solidFill>
          <a:ln>
            <a:noFill/>
          </a:ln>
          <a:effectLst>
            <a:prstShdw prst="shdw17" dist="17961" dir="2700000">
              <a:srgbClr val="001F7A"/>
            </a:prstShdw>
          </a:effectLst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chemeClr val="bg1"/>
                </a:solidFill>
                <a:latin typeface="Tahoma" panose="020B0604030504040204" pitchFamily="34" charset="0"/>
              </a:rPr>
              <a:t>Педагогический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chemeClr val="bg1"/>
                </a:solidFill>
                <a:latin typeface="Tahoma" panose="020B0604030504040204" pitchFamily="34" charset="0"/>
              </a:rPr>
              <a:t>потенциал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chemeClr val="bg1"/>
                </a:solidFill>
                <a:latin typeface="Tahoma" panose="020B0604030504040204" pitchFamily="34" charset="0"/>
              </a:rPr>
              <a:t>образовательной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chemeClr val="bg1"/>
                </a:solidFill>
                <a:latin typeface="Tahoma" panose="020B0604030504040204" pitchFamily="34" charset="0"/>
              </a:rPr>
              <a:t>среды</a:t>
            </a:r>
          </a:p>
        </p:txBody>
      </p:sp>
      <p:sp>
        <p:nvSpPr>
          <p:cNvPr id="57350" name="AutoShape 7"/>
          <p:cNvSpPr>
            <a:spLocks noChangeArrowheads="1"/>
          </p:cNvSpPr>
          <p:nvPr/>
        </p:nvSpPr>
        <p:spPr bwMode="auto">
          <a:xfrm>
            <a:off x="3492500" y="571500"/>
            <a:ext cx="2232025" cy="13684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33CC"/>
            </a:solidFill>
            <a:round/>
            <a:headEnd/>
            <a:tailEnd/>
          </a:ln>
          <a:effectLst>
            <a:prstShdw prst="shdw17" dist="17961" dir="2700000">
              <a:srgbClr val="001F7A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400" b="1">
              <a:latin typeface="Tahoma" panose="020B060403050404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400" b="1">
              <a:latin typeface="Tahoma" panose="020B060403050404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Организация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коллективной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деятельности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и работы в группах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>
              <a:latin typeface="Tahoma" panose="020B060403050404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400" b="1">
              <a:latin typeface="Tahoma" panose="020B0604030504040204" pitchFamily="34" charset="0"/>
            </a:endParaRPr>
          </a:p>
        </p:txBody>
      </p:sp>
      <p:sp>
        <p:nvSpPr>
          <p:cNvPr id="57351" name="AutoShape 9"/>
          <p:cNvSpPr>
            <a:spLocks noChangeArrowheads="1"/>
          </p:cNvSpPr>
          <p:nvPr/>
        </p:nvSpPr>
        <p:spPr bwMode="auto">
          <a:xfrm>
            <a:off x="428625" y="1000125"/>
            <a:ext cx="2087563" cy="10001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33CC"/>
            </a:solidFill>
            <a:round/>
            <a:headEnd/>
            <a:tailEnd/>
          </a:ln>
          <a:effectLst>
            <a:prstShdw prst="shdw17" dist="17961" dir="2700000">
              <a:srgbClr val="001F7A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Индивидуализация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учебного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процесса</a:t>
            </a:r>
          </a:p>
        </p:txBody>
      </p:sp>
      <p:sp>
        <p:nvSpPr>
          <p:cNvPr id="57352" name="AutoShape 10"/>
          <p:cNvSpPr>
            <a:spLocks noChangeArrowheads="1"/>
          </p:cNvSpPr>
          <p:nvPr/>
        </p:nvSpPr>
        <p:spPr bwMode="auto">
          <a:xfrm rot="9772900">
            <a:off x="2711450" y="3879850"/>
            <a:ext cx="719138" cy="576263"/>
          </a:xfrm>
          <a:custGeom>
            <a:avLst/>
            <a:gdLst>
              <a:gd name="T0" fmla="*/ 2147483646 w 21600"/>
              <a:gd name="T1" fmla="*/ 0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noFill/>
          <a:ln w="28575">
            <a:solidFill>
              <a:srgbClr val="0033CC"/>
            </a:solidFill>
            <a:miter lim="800000"/>
            <a:headEnd/>
            <a:tailEnd/>
          </a:ln>
          <a:effectLst>
            <a:prstShdw prst="shdw17" dist="17961" dir="2700000">
              <a:srgbClr val="001F7A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7353" name="AutoShape 14"/>
          <p:cNvSpPr>
            <a:spLocks noChangeArrowheads="1"/>
          </p:cNvSpPr>
          <p:nvPr/>
        </p:nvSpPr>
        <p:spPr bwMode="auto">
          <a:xfrm rot="-5400000">
            <a:off x="4211638" y="2138362"/>
            <a:ext cx="719138" cy="576263"/>
          </a:xfrm>
          <a:custGeom>
            <a:avLst/>
            <a:gdLst>
              <a:gd name="T0" fmla="*/ 2147483646 w 21600"/>
              <a:gd name="T1" fmla="*/ 0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noFill/>
          <a:ln w="28575">
            <a:solidFill>
              <a:srgbClr val="0033CC"/>
            </a:solidFill>
            <a:miter lim="800000"/>
            <a:headEnd/>
            <a:tailEnd/>
          </a:ln>
          <a:effectLst>
            <a:prstShdw prst="shdw17" dist="17961" dir="2700000">
              <a:srgbClr val="001F7A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7354" name="AutoShape 15"/>
          <p:cNvSpPr>
            <a:spLocks noChangeArrowheads="1"/>
          </p:cNvSpPr>
          <p:nvPr/>
        </p:nvSpPr>
        <p:spPr bwMode="auto">
          <a:xfrm rot="-1157235">
            <a:off x="5646738" y="1817688"/>
            <a:ext cx="719137" cy="576262"/>
          </a:xfrm>
          <a:custGeom>
            <a:avLst/>
            <a:gdLst>
              <a:gd name="T0" fmla="*/ 2147483646 w 21600"/>
              <a:gd name="T1" fmla="*/ 0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noFill/>
          <a:ln w="28575">
            <a:solidFill>
              <a:srgbClr val="0033CC"/>
            </a:solidFill>
            <a:miter lim="800000"/>
            <a:headEnd/>
            <a:tailEnd/>
          </a:ln>
          <a:effectLst>
            <a:prstShdw prst="shdw17" dist="17961" dir="2700000">
              <a:srgbClr val="001F7A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7355" name="AutoShape 16"/>
          <p:cNvSpPr>
            <a:spLocks noChangeArrowheads="1"/>
          </p:cNvSpPr>
          <p:nvPr/>
        </p:nvSpPr>
        <p:spPr bwMode="auto">
          <a:xfrm>
            <a:off x="6661150" y="3273425"/>
            <a:ext cx="2087563" cy="15843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33CC"/>
            </a:solidFill>
            <a:round/>
            <a:headEnd/>
            <a:tailEnd/>
          </a:ln>
          <a:effectLst>
            <a:prstShdw prst="shdw17" dist="17961" dir="2700000">
              <a:srgbClr val="001F7A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b="1">
              <a:latin typeface="Tahoma" panose="020B060403050404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b="1">
              <a:latin typeface="Tahoma" panose="020B060403050404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>
              <a:latin typeface="Tahoma" panose="020B060403050404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Психолого-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педагогическая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поддержка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учебного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процесса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b="1">
              <a:latin typeface="Tahoma" panose="020B060403050404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b="1">
              <a:latin typeface="Tahoma" panose="020B060403050404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b="1">
              <a:latin typeface="Tahoma" panose="020B0604030504040204" pitchFamily="34" charset="0"/>
            </a:endParaRPr>
          </a:p>
        </p:txBody>
      </p:sp>
      <p:sp>
        <p:nvSpPr>
          <p:cNvPr id="57356" name="Rectangle 17"/>
          <p:cNvSpPr>
            <a:spLocks noChangeArrowheads="1"/>
          </p:cNvSpPr>
          <p:nvPr/>
        </p:nvSpPr>
        <p:spPr bwMode="auto">
          <a:xfrm>
            <a:off x="-36513" y="46038"/>
            <a:ext cx="6048376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600" b="1">
              <a:latin typeface="Tahoma" panose="020B0604030504040204" pitchFamily="34" charset="0"/>
            </a:endParaRPr>
          </a:p>
        </p:txBody>
      </p:sp>
      <p:sp>
        <p:nvSpPr>
          <p:cNvPr id="57357" name="AutoShape 9"/>
          <p:cNvSpPr>
            <a:spLocks noChangeArrowheads="1"/>
          </p:cNvSpPr>
          <p:nvPr/>
        </p:nvSpPr>
        <p:spPr bwMode="auto">
          <a:xfrm>
            <a:off x="468313" y="3571875"/>
            <a:ext cx="2087562" cy="1065213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33CC"/>
            </a:solidFill>
            <a:round/>
            <a:headEnd/>
            <a:tailEnd/>
          </a:ln>
          <a:effectLst>
            <a:prstShdw prst="shdw17" dist="17961" dir="2700000">
              <a:srgbClr val="001F7A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Развитие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творческих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 способностей</a:t>
            </a:r>
          </a:p>
        </p:txBody>
      </p:sp>
      <p:sp>
        <p:nvSpPr>
          <p:cNvPr id="57358" name="AutoShape 9"/>
          <p:cNvSpPr>
            <a:spLocks noChangeArrowheads="1"/>
          </p:cNvSpPr>
          <p:nvPr/>
        </p:nvSpPr>
        <p:spPr bwMode="auto">
          <a:xfrm>
            <a:off x="6661150" y="5130800"/>
            <a:ext cx="2087563" cy="12985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33CC"/>
            </a:solidFill>
            <a:round/>
            <a:headEnd/>
            <a:tailEnd/>
          </a:ln>
          <a:effectLst>
            <a:prstShdw prst="shdw17" dist="17961" dir="2700000">
              <a:srgbClr val="001F7A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b="1">
              <a:latin typeface="Tahoma" panose="020B060403050404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Разноуровневость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содержания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образовательного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ресурса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b="1">
              <a:latin typeface="Tahoma" panose="020B0604030504040204" pitchFamily="34" charset="0"/>
            </a:endParaRPr>
          </a:p>
        </p:txBody>
      </p:sp>
      <p:sp>
        <p:nvSpPr>
          <p:cNvPr id="57359" name="AutoShape 10"/>
          <p:cNvSpPr>
            <a:spLocks noChangeArrowheads="1"/>
          </p:cNvSpPr>
          <p:nvPr/>
        </p:nvSpPr>
        <p:spPr bwMode="auto">
          <a:xfrm rot="-9315645">
            <a:off x="2771775" y="2565400"/>
            <a:ext cx="719138" cy="576263"/>
          </a:xfrm>
          <a:custGeom>
            <a:avLst/>
            <a:gdLst>
              <a:gd name="T0" fmla="*/ 2147483646 w 21600"/>
              <a:gd name="T1" fmla="*/ 0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noFill/>
          <a:ln w="28575">
            <a:solidFill>
              <a:srgbClr val="0033CC"/>
            </a:solidFill>
            <a:miter lim="800000"/>
            <a:headEnd/>
            <a:tailEnd/>
          </a:ln>
          <a:effectLst>
            <a:prstShdw prst="shdw17" dist="17961" dir="2700000">
              <a:srgbClr val="001F7A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7360" name="AutoShape 10"/>
          <p:cNvSpPr>
            <a:spLocks noChangeArrowheads="1"/>
          </p:cNvSpPr>
          <p:nvPr/>
        </p:nvSpPr>
        <p:spPr bwMode="auto">
          <a:xfrm rot="1810587">
            <a:off x="5740400" y="4641850"/>
            <a:ext cx="719138" cy="576263"/>
          </a:xfrm>
          <a:custGeom>
            <a:avLst/>
            <a:gdLst>
              <a:gd name="T0" fmla="*/ 2147483646 w 21600"/>
              <a:gd name="T1" fmla="*/ 0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noFill/>
          <a:ln w="28575">
            <a:solidFill>
              <a:srgbClr val="0033CC"/>
            </a:solidFill>
            <a:miter lim="800000"/>
            <a:headEnd/>
            <a:tailEnd/>
          </a:ln>
          <a:effectLst>
            <a:prstShdw prst="shdw17" dist="17961" dir="2700000">
              <a:srgbClr val="001F7A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7361" name="AutoShape 9"/>
          <p:cNvSpPr>
            <a:spLocks noChangeArrowheads="1"/>
          </p:cNvSpPr>
          <p:nvPr/>
        </p:nvSpPr>
        <p:spPr bwMode="auto">
          <a:xfrm>
            <a:off x="428625" y="2273300"/>
            <a:ext cx="2087563" cy="1084263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33CC"/>
            </a:solidFill>
            <a:round/>
            <a:headEnd/>
            <a:tailEnd/>
          </a:ln>
          <a:effectLst>
            <a:prstShdw prst="shdw17" dist="17961" dir="2700000">
              <a:srgbClr val="001F7A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Создание ситуации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 успешности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для учащихся</a:t>
            </a:r>
          </a:p>
        </p:txBody>
      </p:sp>
      <p:sp>
        <p:nvSpPr>
          <p:cNvPr id="57362" name="AutoShape 9"/>
          <p:cNvSpPr>
            <a:spLocks noChangeArrowheads="1"/>
          </p:cNvSpPr>
          <p:nvPr/>
        </p:nvSpPr>
        <p:spPr bwMode="auto">
          <a:xfrm>
            <a:off x="484188" y="5006975"/>
            <a:ext cx="2087562" cy="142240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33CC"/>
            </a:solidFill>
            <a:round/>
            <a:headEnd/>
            <a:tailEnd/>
          </a:ln>
          <a:effectLst>
            <a:prstShdw prst="shdw17" dist="17961" dir="2700000">
              <a:srgbClr val="001F7A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>
              <a:latin typeface="Tahoma" panose="020B060403050404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>
              <a:latin typeface="Tahoma" panose="020B060403050404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>
              <a:latin typeface="Tahoma" panose="020B060403050404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Гибкость</a:t>
            </a:r>
            <a:r>
              <a:rPr lang="ru-RU" altLang="ru-RU" b="1">
                <a:latin typeface="Tahoma" panose="020B0604030504040204" pitchFamily="34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организационной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структуры обучения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с использованием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ОТ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b="1">
              <a:latin typeface="Tahoma" panose="020B060403050404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b="1">
              <a:latin typeface="Tahoma" panose="020B0604030504040204" pitchFamily="34" charset="0"/>
            </a:endParaRPr>
          </a:p>
        </p:txBody>
      </p:sp>
      <p:sp>
        <p:nvSpPr>
          <p:cNvPr id="57363" name="AutoShape 9"/>
          <p:cNvSpPr>
            <a:spLocks noChangeArrowheads="1"/>
          </p:cNvSpPr>
          <p:nvPr/>
        </p:nvSpPr>
        <p:spPr bwMode="auto">
          <a:xfrm>
            <a:off x="3556000" y="5373688"/>
            <a:ext cx="2087563" cy="1198562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33CC"/>
            </a:solidFill>
            <a:round/>
            <a:headEnd/>
            <a:tailEnd/>
          </a:ln>
          <a:effectLst>
            <a:prstShdw prst="shdw17" dist="17961" dir="2700000">
              <a:srgbClr val="001F7A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>
              <a:latin typeface="Tahoma" panose="020B060403050404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Само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проектирование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образовательного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процесса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b="1">
              <a:latin typeface="Tahoma" panose="020B0604030504040204" pitchFamily="34" charset="0"/>
            </a:endParaRPr>
          </a:p>
        </p:txBody>
      </p:sp>
      <p:sp>
        <p:nvSpPr>
          <p:cNvPr id="57364" name="AutoShape 9"/>
          <p:cNvSpPr>
            <a:spLocks noChangeArrowheads="1"/>
          </p:cNvSpPr>
          <p:nvPr/>
        </p:nvSpPr>
        <p:spPr bwMode="auto">
          <a:xfrm>
            <a:off x="6627813" y="2201863"/>
            <a:ext cx="2087562" cy="798512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33CC"/>
            </a:solidFill>
            <a:round/>
            <a:headEnd/>
            <a:tailEnd/>
          </a:ln>
          <a:effectLst>
            <a:prstShdw prst="shdw17" dist="17961" dir="2700000">
              <a:srgbClr val="001F7A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Социализация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 учащихся</a:t>
            </a:r>
          </a:p>
        </p:txBody>
      </p:sp>
      <p:sp>
        <p:nvSpPr>
          <p:cNvPr id="57365" name="AutoShape 9"/>
          <p:cNvSpPr>
            <a:spLocks noChangeArrowheads="1"/>
          </p:cNvSpPr>
          <p:nvPr/>
        </p:nvSpPr>
        <p:spPr bwMode="auto">
          <a:xfrm>
            <a:off x="6556375" y="1120775"/>
            <a:ext cx="2087563" cy="73660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33CC"/>
            </a:solidFill>
            <a:round/>
            <a:headEnd/>
            <a:tailEnd/>
          </a:ln>
          <a:effectLst>
            <a:prstShdw prst="shdw17" dist="17961" dir="2700000">
              <a:srgbClr val="001F7A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Мотивация к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ahoma" panose="020B0604030504040204" pitchFamily="34" charset="0"/>
              </a:rPr>
              <a:t>самообразованию</a:t>
            </a:r>
          </a:p>
        </p:txBody>
      </p:sp>
      <p:sp>
        <p:nvSpPr>
          <p:cNvPr id="57366" name="AutoShape 10"/>
          <p:cNvSpPr>
            <a:spLocks noChangeArrowheads="1"/>
          </p:cNvSpPr>
          <p:nvPr/>
        </p:nvSpPr>
        <p:spPr bwMode="auto">
          <a:xfrm rot="-9315645">
            <a:off x="2659063" y="1766888"/>
            <a:ext cx="719137" cy="576262"/>
          </a:xfrm>
          <a:custGeom>
            <a:avLst/>
            <a:gdLst>
              <a:gd name="T0" fmla="*/ 2147483646 w 21600"/>
              <a:gd name="T1" fmla="*/ 0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noFill/>
          <a:ln w="28575">
            <a:solidFill>
              <a:srgbClr val="0033CC"/>
            </a:solidFill>
            <a:miter lim="800000"/>
            <a:headEnd/>
            <a:tailEnd/>
          </a:ln>
          <a:effectLst>
            <a:prstShdw prst="shdw17" dist="17961" dir="2700000">
              <a:srgbClr val="001F7A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7367" name="AutoShape 15"/>
          <p:cNvSpPr>
            <a:spLocks noChangeArrowheads="1"/>
          </p:cNvSpPr>
          <p:nvPr/>
        </p:nvSpPr>
        <p:spPr bwMode="auto">
          <a:xfrm rot="-1157235">
            <a:off x="5876925" y="2717800"/>
            <a:ext cx="719138" cy="576263"/>
          </a:xfrm>
          <a:custGeom>
            <a:avLst/>
            <a:gdLst>
              <a:gd name="T0" fmla="*/ 2147483646 w 21600"/>
              <a:gd name="T1" fmla="*/ 0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noFill/>
          <a:ln w="28575">
            <a:solidFill>
              <a:srgbClr val="0033CC"/>
            </a:solidFill>
            <a:miter lim="800000"/>
            <a:headEnd/>
            <a:tailEnd/>
          </a:ln>
          <a:effectLst>
            <a:prstShdw prst="shdw17" dist="17961" dir="2700000">
              <a:srgbClr val="001F7A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7368" name="AutoShape 10"/>
          <p:cNvSpPr>
            <a:spLocks noChangeArrowheads="1"/>
          </p:cNvSpPr>
          <p:nvPr/>
        </p:nvSpPr>
        <p:spPr bwMode="auto">
          <a:xfrm rot="1810587">
            <a:off x="5811838" y="3927475"/>
            <a:ext cx="719137" cy="576263"/>
          </a:xfrm>
          <a:custGeom>
            <a:avLst/>
            <a:gdLst>
              <a:gd name="T0" fmla="*/ 2147483646 w 21600"/>
              <a:gd name="T1" fmla="*/ 0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noFill/>
          <a:ln w="28575">
            <a:solidFill>
              <a:srgbClr val="0033CC"/>
            </a:solidFill>
            <a:miter lim="800000"/>
            <a:headEnd/>
            <a:tailEnd/>
          </a:ln>
          <a:effectLst>
            <a:prstShdw prst="shdw17" dist="17961" dir="2700000">
              <a:srgbClr val="001F7A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7369" name="AutoShape 10"/>
          <p:cNvSpPr>
            <a:spLocks noChangeArrowheads="1"/>
          </p:cNvSpPr>
          <p:nvPr/>
        </p:nvSpPr>
        <p:spPr bwMode="auto">
          <a:xfrm rot="9772900">
            <a:off x="2711450" y="4616450"/>
            <a:ext cx="719138" cy="576263"/>
          </a:xfrm>
          <a:custGeom>
            <a:avLst/>
            <a:gdLst>
              <a:gd name="T0" fmla="*/ 2147483646 w 21600"/>
              <a:gd name="T1" fmla="*/ 0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noFill/>
          <a:ln w="28575">
            <a:solidFill>
              <a:srgbClr val="0033CC"/>
            </a:solidFill>
            <a:miter lim="800000"/>
            <a:headEnd/>
            <a:tailEnd/>
          </a:ln>
          <a:effectLst>
            <a:prstShdw prst="shdw17" dist="17961" dir="2700000">
              <a:srgbClr val="001F7A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7370" name="AutoShape 14"/>
          <p:cNvSpPr>
            <a:spLocks noChangeArrowheads="1"/>
          </p:cNvSpPr>
          <p:nvPr/>
        </p:nvSpPr>
        <p:spPr bwMode="auto">
          <a:xfrm rot="5400000">
            <a:off x="4214813" y="4572000"/>
            <a:ext cx="719137" cy="576263"/>
          </a:xfrm>
          <a:custGeom>
            <a:avLst/>
            <a:gdLst>
              <a:gd name="T0" fmla="*/ 2147483646 w 21600"/>
              <a:gd name="T1" fmla="*/ 0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noFill/>
          <a:ln w="28575">
            <a:solidFill>
              <a:srgbClr val="0033CC"/>
            </a:solidFill>
            <a:miter lim="800000"/>
            <a:headEnd/>
            <a:tailEnd/>
          </a:ln>
          <a:effectLst>
            <a:prstShdw prst="shdw17" dist="17961" dir="2700000">
              <a:srgbClr val="001F7A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7371" name="Rectangle 27"/>
          <p:cNvSpPr>
            <a:spLocks noChangeArrowheads="1"/>
          </p:cNvSpPr>
          <p:nvPr/>
        </p:nvSpPr>
        <p:spPr bwMode="auto">
          <a:xfrm>
            <a:off x="0" y="0"/>
            <a:ext cx="9144000" cy="476250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chemeClr val="bg1"/>
                </a:solidFill>
              </a:rPr>
              <a:t>Организация образовательного процесса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11" descr="H:\шг Школьная страна\2009 - 2010\газета невыпущенная нач классы\фото\100_22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075" y="4581525"/>
            <a:ext cx="2589213" cy="194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5" name="AutoShape 2"/>
          <p:cNvSpPr>
            <a:spLocks noChangeArrowheads="1"/>
          </p:cNvSpPr>
          <p:nvPr/>
        </p:nvSpPr>
        <p:spPr bwMode="auto">
          <a:xfrm>
            <a:off x="3203575" y="908050"/>
            <a:ext cx="5795963" cy="1908175"/>
          </a:xfrm>
          <a:prstGeom prst="horizontalScroll">
            <a:avLst>
              <a:gd name="adj" fmla="val 12500"/>
            </a:avLst>
          </a:prstGeom>
          <a:solidFill>
            <a:srgbClr val="CC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chemeClr val="bg2"/>
                </a:solidFill>
              </a:rPr>
              <a:t>		</a:t>
            </a:r>
            <a:r>
              <a:rPr lang="ru-RU" altLang="ru-RU" sz="1800" b="1" u="sng"/>
              <a:t>Назначение</a:t>
            </a:r>
            <a:r>
              <a:rPr lang="ru-RU" altLang="ru-RU" sz="1800"/>
              <a:t>:</a:t>
            </a:r>
          </a:p>
          <a:p>
            <a:pPr>
              <a:spcBef>
                <a:spcPct val="0"/>
              </a:spcBef>
            </a:pPr>
            <a:r>
              <a:rPr lang="ru-RU" altLang="ru-RU" sz="1800"/>
              <a:t>для подвижных занятий и для спокойной работы,</a:t>
            </a:r>
          </a:p>
          <a:p>
            <a:pPr>
              <a:spcBef>
                <a:spcPct val="0"/>
              </a:spcBef>
            </a:pPr>
            <a:r>
              <a:rPr lang="ru-RU" altLang="ru-RU" sz="1800"/>
              <a:t>для общения и для уединения,</a:t>
            </a:r>
          </a:p>
          <a:p>
            <a:pPr>
              <a:spcBef>
                <a:spcPct val="0"/>
              </a:spcBef>
            </a:pPr>
            <a:r>
              <a:rPr lang="ru-RU" altLang="ru-RU" sz="1800"/>
              <a:t>для «пробы сил» и для демонстрации достижений,</a:t>
            </a:r>
          </a:p>
          <a:p>
            <a:pPr>
              <a:spcBef>
                <a:spcPct val="0"/>
              </a:spcBef>
            </a:pPr>
            <a:r>
              <a:rPr lang="ru-RU" altLang="ru-RU" sz="1800"/>
              <a:t>для поиска информации</a:t>
            </a:r>
          </a:p>
        </p:txBody>
      </p:sp>
      <p:sp>
        <p:nvSpPr>
          <p:cNvPr id="59396" name="AutoShape 3"/>
          <p:cNvSpPr>
            <a:spLocks noChangeArrowheads="1"/>
          </p:cNvSpPr>
          <p:nvPr/>
        </p:nvSpPr>
        <p:spPr bwMode="auto">
          <a:xfrm>
            <a:off x="0" y="3068638"/>
            <a:ext cx="4500563" cy="3619500"/>
          </a:xfrm>
          <a:prstGeom prst="verticalScroll">
            <a:avLst>
              <a:gd name="adj" fmla="val 12500"/>
            </a:avLst>
          </a:prstGeom>
          <a:solidFill>
            <a:srgbClr val="CC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chemeClr val="bg2"/>
                </a:solidFill>
              </a:rPr>
              <a:t>	       </a:t>
            </a:r>
            <a:r>
              <a:rPr lang="ru-RU" altLang="ru-RU" sz="1800" b="1"/>
              <a:t>Учебное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/>
              <a:t>	пространство:</a:t>
            </a:r>
          </a:p>
          <a:p>
            <a:pPr>
              <a:spcBef>
                <a:spcPct val="0"/>
              </a:spcBef>
            </a:pPr>
            <a:r>
              <a:rPr lang="ru-RU" altLang="ru-RU" sz="1400"/>
              <a:t>место учителя,</a:t>
            </a:r>
          </a:p>
          <a:p>
            <a:pPr>
              <a:spcBef>
                <a:spcPct val="0"/>
              </a:spcBef>
            </a:pPr>
            <a:r>
              <a:rPr lang="ru-RU" altLang="ru-RU" sz="1400"/>
              <a:t>свободно оформляемое место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400"/>
              <a:t>для работы учащихся,</a:t>
            </a:r>
          </a:p>
          <a:p>
            <a:pPr>
              <a:spcBef>
                <a:spcPct val="0"/>
              </a:spcBef>
            </a:pPr>
            <a:r>
              <a:rPr lang="ru-RU" altLang="ru-RU" sz="1400"/>
              <a:t>«центральное» место для выступлений,</a:t>
            </a:r>
          </a:p>
          <a:p>
            <a:pPr>
              <a:spcBef>
                <a:spcPct val="0"/>
              </a:spcBef>
            </a:pPr>
            <a:r>
              <a:rPr lang="ru-RU" altLang="ru-RU" sz="1400"/>
              <a:t>«центральная» доска,</a:t>
            </a:r>
          </a:p>
          <a:p>
            <a:pPr>
              <a:spcBef>
                <a:spcPct val="0"/>
              </a:spcBef>
            </a:pPr>
            <a:r>
              <a:rPr lang="ru-RU" altLang="ru-RU" sz="1400"/>
              <a:t>рабочие доски,</a:t>
            </a:r>
          </a:p>
          <a:p>
            <a:pPr>
              <a:spcBef>
                <a:spcPct val="0"/>
              </a:spcBef>
            </a:pPr>
            <a:r>
              <a:rPr lang="ru-RU" altLang="ru-RU" sz="1400"/>
              <a:t>уголок книг и других информационных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400"/>
              <a:t>источников,</a:t>
            </a:r>
          </a:p>
          <a:p>
            <a:pPr>
              <a:spcBef>
                <a:spcPct val="0"/>
              </a:spcBef>
            </a:pPr>
            <a:r>
              <a:rPr lang="ru-RU" altLang="ru-RU" sz="1400"/>
              <a:t>аудио- и видеоцентр, центр «письма»</a:t>
            </a:r>
          </a:p>
          <a:p>
            <a:pPr>
              <a:spcBef>
                <a:spcPct val="0"/>
              </a:spcBef>
            </a:pPr>
            <a:r>
              <a:rPr lang="ru-RU" altLang="ru-RU" sz="1400"/>
              <a:t>стол с раздаточными материалами</a:t>
            </a:r>
          </a:p>
          <a:p>
            <a:pPr>
              <a:spcBef>
                <a:spcPct val="0"/>
              </a:spcBef>
            </a:pPr>
            <a:r>
              <a:rPr lang="ru-RU" altLang="ru-RU" sz="1400"/>
              <a:t>выставки, стенды и т.п.</a:t>
            </a:r>
            <a:endParaRPr lang="ru-RU" altLang="ru-RU" sz="1600" b="1"/>
          </a:p>
        </p:txBody>
      </p:sp>
      <p:pic>
        <p:nvPicPr>
          <p:cNvPr id="59397" name="Picture 5" descr="Картинка 287 из 287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268413"/>
            <a:ext cx="1655762" cy="149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8" name="Rectangle 8"/>
          <p:cNvSpPr>
            <a:spLocks noChangeArrowheads="1"/>
          </p:cNvSpPr>
          <p:nvPr/>
        </p:nvSpPr>
        <p:spPr bwMode="auto">
          <a:xfrm>
            <a:off x="1403350" y="260350"/>
            <a:ext cx="6624638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Tahoma" panose="020B0604030504040204" pitchFamily="34" charset="0"/>
            </a:endParaRPr>
          </a:p>
        </p:txBody>
      </p:sp>
      <p:sp>
        <p:nvSpPr>
          <p:cNvPr id="59399" name="Rectangle 2"/>
          <p:cNvSpPr>
            <a:spLocks noChangeArrowheads="1"/>
          </p:cNvSpPr>
          <p:nvPr/>
        </p:nvSpPr>
        <p:spPr bwMode="auto">
          <a:xfrm>
            <a:off x="0" y="0"/>
            <a:ext cx="9144000" cy="908050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chemeClr val="bg1"/>
                </a:solidFill>
              </a:rPr>
              <a:t>Материально-техническое обеспечение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chemeClr val="bg1"/>
                </a:solidFill>
              </a:rPr>
              <a:t>Образовательная среда</a:t>
            </a:r>
          </a:p>
        </p:txBody>
      </p:sp>
      <p:pic>
        <p:nvPicPr>
          <p:cNvPr id="59400" name="Picture 10" descr="SA40542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2550" y="3119438"/>
            <a:ext cx="2497138" cy="189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aq11oct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163" y="2168525"/>
            <a:ext cx="2917825" cy="215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3" name="Picture 3" descr="Мобильный класс AquaCar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1592263"/>
            <a:ext cx="2124075" cy="191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3059113" y="1773238"/>
            <a:ext cx="27733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003399"/>
                </a:solidFill>
                <a:latin typeface="Tahoma" panose="020B0604030504040204" pitchFamily="34" charset="0"/>
              </a:rPr>
              <a:t>«мобильный класс»</a:t>
            </a:r>
          </a:p>
        </p:txBody>
      </p:sp>
      <p:pic>
        <p:nvPicPr>
          <p:cNvPr id="61445" name="Picture 5" descr="233_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349500"/>
            <a:ext cx="2124075" cy="262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6" name="Text Box 6"/>
          <p:cNvSpPr txBox="1">
            <a:spLocks noChangeArrowheads="1"/>
          </p:cNvSpPr>
          <p:nvPr/>
        </p:nvSpPr>
        <p:spPr bwMode="auto">
          <a:xfrm>
            <a:off x="323850" y="1665288"/>
            <a:ext cx="19431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003399"/>
                </a:solidFill>
                <a:latin typeface="Tahoma" panose="020B0604030504040204" pitchFamily="34" charset="0"/>
              </a:rPr>
              <a:t>Переносная лаборатория</a:t>
            </a:r>
          </a:p>
        </p:txBody>
      </p:sp>
      <p:pic>
        <p:nvPicPr>
          <p:cNvPr id="61447" name="Picture 7" descr="278_3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5842000"/>
            <a:ext cx="828675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8" name="Text Box 8"/>
          <p:cNvSpPr txBox="1">
            <a:spLocks noChangeArrowheads="1"/>
          </p:cNvSpPr>
          <p:nvPr/>
        </p:nvSpPr>
        <p:spPr bwMode="auto">
          <a:xfrm>
            <a:off x="3924300" y="4941888"/>
            <a:ext cx="399573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003399"/>
                </a:solidFill>
              </a:rPr>
              <a:t>учебные модели</a:t>
            </a:r>
          </a:p>
        </p:txBody>
      </p:sp>
      <p:pic>
        <p:nvPicPr>
          <p:cNvPr id="61449" name="Picture 9" descr="268_11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5084763"/>
            <a:ext cx="1081088" cy="81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50" name="Picture 10" descr="cuisenairerodspic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425" y="5876925"/>
            <a:ext cx="827088" cy="82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51" name="Picture 11" descr="GR050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513" y="5445125"/>
            <a:ext cx="230505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52" name="Picture 12" descr="MCBD05091_0000%255B1%255D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4184650"/>
            <a:ext cx="1001712" cy="91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53" name="Picture 13" descr="635_35"/>
          <p:cNvSpPr>
            <a:spLocks noChangeAspect="1" noChangeArrowheads="1"/>
          </p:cNvSpPr>
          <p:nvPr/>
        </p:nvSpPr>
        <p:spPr bwMode="auto">
          <a:xfrm>
            <a:off x="611188" y="5229225"/>
            <a:ext cx="1908175" cy="128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4000">
              <a:solidFill>
                <a:schemeClr val="tx2"/>
              </a:solidFill>
            </a:endParaRPr>
          </a:p>
        </p:txBody>
      </p:sp>
      <p:sp>
        <p:nvSpPr>
          <p:cNvPr id="61454" name="Picture 14" descr="TUB_HORIZONS_6_FILLER_100"/>
          <p:cNvSpPr>
            <a:spLocks noChangeAspect="1" noChangeArrowheads="1"/>
          </p:cNvSpPr>
          <p:nvPr/>
        </p:nvSpPr>
        <p:spPr bwMode="auto">
          <a:xfrm>
            <a:off x="8027988" y="3429000"/>
            <a:ext cx="900112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4000">
              <a:solidFill>
                <a:schemeClr val="tx2"/>
              </a:solidFill>
            </a:endParaRPr>
          </a:p>
        </p:txBody>
      </p:sp>
      <p:sp>
        <p:nvSpPr>
          <p:cNvPr id="61455" name="Picture 15" descr="IntelliMathics-3"/>
          <p:cNvSpPr>
            <a:spLocks noChangeAspect="1" noChangeArrowheads="1"/>
          </p:cNvSpPr>
          <p:nvPr/>
        </p:nvSpPr>
        <p:spPr bwMode="auto">
          <a:xfrm>
            <a:off x="7056438" y="5265738"/>
            <a:ext cx="1944687" cy="156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4000">
              <a:solidFill>
                <a:schemeClr val="tx2"/>
              </a:solidFill>
            </a:endParaRPr>
          </a:p>
        </p:txBody>
      </p:sp>
      <p:sp>
        <p:nvSpPr>
          <p:cNvPr id="61456" name="Picture 16" descr="LER0177"/>
          <p:cNvSpPr>
            <a:spLocks noChangeAspect="1" noChangeArrowheads="1"/>
          </p:cNvSpPr>
          <p:nvPr/>
        </p:nvSpPr>
        <p:spPr bwMode="auto">
          <a:xfrm>
            <a:off x="8243888" y="4257675"/>
            <a:ext cx="900112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4000">
              <a:solidFill>
                <a:schemeClr val="tx2"/>
              </a:solidFill>
            </a:endParaRPr>
          </a:p>
        </p:txBody>
      </p:sp>
      <p:sp>
        <p:nvSpPr>
          <p:cNvPr id="61457" name="Rectangle 2"/>
          <p:cNvSpPr>
            <a:spLocks noChangeArrowheads="1"/>
          </p:cNvSpPr>
          <p:nvPr/>
        </p:nvSpPr>
        <p:spPr bwMode="auto">
          <a:xfrm>
            <a:off x="0" y="0"/>
            <a:ext cx="9144000" cy="908050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chemeClr val="bg1"/>
                </a:solidFill>
              </a:rPr>
              <a:t>Учебно-методическое обеспечение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chemeClr val="bg1"/>
                </a:solidFill>
              </a:rPr>
              <a:t>Образовательная среда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6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2084432A-99DA-440E-9D92-6DA9BE89ED0A}" type="slidenum">
              <a:rPr lang="ru-RU" altLang="ru-RU" sz="1400"/>
              <a:pPr algn="r" eaLnBrk="1" hangingPunct="1">
                <a:spcBef>
                  <a:spcPct val="0"/>
                </a:spcBef>
                <a:buFontTx/>
                <a:buNone/>
              </a:pPr>
              <a:t>29</a:t>
            </a:fld>
            <a:endParaRPr lang="ru-RU" altLang="ru-RU" sz="1400"/>
          </a:p>
        </p:txBody>
      </p:sp>
      <p:sp>
        <p:nvSpPr>
          <p:cNvPr id="63491" name="Номер слайда 3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552D2A55-0C5F-4709-97E3-417104421221}" type="slidenum">
              <a:rPr lang="ru-RU" altLang="ru-RU" sz="1400"/>
              <a:pPr algn="r" eaLnBrk="1" hangingPunct="1">
                <a:spcBef>
                  <a:spcPct val="0"/>
                </a:spcBef>
                <a:buFontTx/>
                <a:buNone/>
              </a:pPr>
              <a:t>29</a:t>
            </a:fld>
            <a:endParaRPr lang="ru-RU" altLang="ru-RU" sz="1400"/>
          </a:p>
        </p:txBody>
      </p:sp>
      <p:pic>
        <p:nvPicPr>
          <p:cNvPr id="63492" name="Picture 18" descr="прим_прог_нач_общ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97620">
            <a:off x="2411413" y="1341438"/>
            <a:ext cx="1296987" cy="17430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3" name="Picture 2" descr="b-41-0074-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918890">
            <a:off x="468313" y="3860800"/>
            <a:ext cx="1503362" cy="2005013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9" descr="progr_konce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216329">
            <a:off x="395288" y="1700213"/>
            <a:ext cx="1252537" cy="1944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0" descr="b-41-0139-0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1141660">
            <a:off x="1258888" y="981075"/>
            <a:ext cx="1276350" cy="1944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8" descr="X:\Мускатиньев Владимир Викторович\16.04.09\стандарты\Прогр_2ч.jpg"/>
          <p:cNvPicPr>
            <a:picLocks noChangeAspect="1" noChangeArrowheads="1"/>
          </p:cNvPicPr>
          <p:nvPr/>
        </p:nvPicPr>
        <p:blipFill>
          <a:blip r:embed="rId6">
            <a:lum bright="-10000" contrast="40000"/>
          </a:blip>
          <a:srcRect/>
          <a:stretch>
            <a:fillRect/>
          </a:stretch>
        </p:blipFill>
        <p:spPr bwMode="auto">
          <a:xfrm rot="20542660">
            <a:off x="2124075" y="2852738"/>
            <a:ext cx="1428750" cy="215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5" descr="progr"/>
          <p:cNvPicPr>
            <a:picLocks noChangeAspect="1" noChangeArrowheads="1"/>
          </p:cNvPicPr>
          <p:nvPr/>
        </p:nvPicPr>
        <p:blipFill>
          <a:blip r:embed="rId7">
            <a:lum bright="-10000" contrast="40000"/>
          </a:blip>
          <a:srcRect/>
          <a:stretch>
            <a:fillRect/>
          </a:stretch>
        </p:blipFill>
        <p:spPr bwMode="auto">
          <a:xfrm rot="21064958">
            <a:off x="2051050" y="4437063"/>
            <a:ext cx="1449388" cy="2160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2" descr="progr_univ-d"/>
          <p:cNvPicPr>
            <a:picLocks noChangeAspect="1" noChangeArrowheads="1"/>
          </p:cNvPicPr>
          <p:nvPr/>
        </p:nvPicPr>
        <p:blipFill>
          <a:blip r:embed="rId8">
            <a:lum bright="-10000" contrast="40000"/>
          </a:blip>
          <a:srcRect/>
          <a:stretch>
            <a:fillRect/>
          </a:stretch>
        </p:blipFill>
        <p:spPr bwMode="auto">
          <a:xfrm rot="21391725">
            <a:off x="3995738" y="1052513"/>
            <a:ext cx="1400175" cy="2139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7" descr="X:\Мускатиньев Владимир Викторович\16.04.09\стандарты\papka_standart.jpg"/>
          <p:cNvPicPr>
            <a:picLocks noChangeArrowheads="1"/>
          </p:cNvPicPr>
          <p:nvPr/>
        </p:nvPicPr>
        <p:blipFill>
          <a:blip r:embed="rId9">
            <a:lum bright="-10000" contrast="40000"/>
          </a:blip>
          <a:srcRect/>
          <a:stretch>
            <a:fillRect/>
          </a:stretch>
        </p:blipFill>
        <p:spPr bwMode="auto">
          <a:xfrm rot="21304580">
            <a:off x="5435600" y="2997200"/>
            <a:ext cx="1522413" cy="215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10" descr="X:\Мускатиньев Владимир Викторович\16.04.09\стандарты\Оценка_1ч.jpg"/>
          <p:cNvPicPr>
            <a:picLocks noChangeArrowheads="1"/>
          </p:cNvPicPr>
          <p:nvPr/>
        </p:nvPicPr>
        <p:blipFill>
          <a:blip r:embed="rId10">
            <a:lum bright="-10000" contrast="40000"/>
          </a:blip>
          <a:srcRect/>
          <a:stretch>
            <a:fillRect/>
          </a:stretch>
        </p:blipFill>
        <p:spPr bwMode="auto">
          <a:xfrm rot="20532286">
            <a:off x="4067175" y="2852738"/>
            <a:ext cx="1441450" cy="215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8" descr="X:\Мускатиньев Владимир Викторович\16.04.09\стандарты\plan.jpg"/>
          <p:cNvPicPr>
            <a:picLocks noChangeArrowheads="1"/>
          </p:cNvPicPr>
          <p:nvPr/>
        </p:nvPicPr>
        <p:blipFill>
          <a:blip r:embed="rId11">
            <a:lum bright="-10000" contrast="40000"/>
          </a:blip>
          <a:srcRect/>
          <a:stretch>
            <a:fillRect/>
          </a:stretch>
        </p:blipFill>
        <p:spPr bwMode="auto">
          <a:xfrm rot="19873684">
            <a:off x="3708400" y="4149725"/>
            <a:ext cx="1428750" cy="2160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3502" name="Rectangle 2"/>
          <p:cNvSpPr>
            <a:spLocks noChangeArrowheads="1"/>
          </p:cNvSpPr>
          <p:nvPr/>
        </p:nvSpPr>
        <p:spPr bwMode="auto">
          <a:xfrm>
            <a:off x="0" y="0"/>
            <a:ext cx="9144000" cy="908050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10000"/>
              </a:spcBef>
              <a:spcAft>
                <a:spcPct val="40000"/>
              </a:spcAft>
              <a:buClr>
                <a:schemeClr val="tx1"/>
              </a:buClr>
              <a:buFontTx/>
              <a:buNone/>
            </a:pPr>
            <a:r>
              <a:rPr lang="ru-RU" altLang="ru-RU" sz="2800" b="1">
                <a:solidFill>
                  <a:schemeClr val="bg1"/>
                </a:solidFill>
              </a:rPr>
              <a:t>Учебно-методическое обеспечение</a:t>
            </a:r>
          </a:p>
        </p:txBody>
      </p:sp>
      <p:pic>
        <p:nvPicPr>
          <p:cNvPr id="63503" name="Picture 1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981075"/>
            <a:ext cx="1527175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504" name="Picture 1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2636838"/>
            <a:ext cx="1528763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505" name="Picture 17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7950" y="4508500"/>
            <a:ext cx="1416050" cy="2000250"/>
          </a:xfrm>
          <a:prstGeom prst="rect">
            <a:avLst/>
          </a:pr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908050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chemeClr val="bg1"/>
                </a:solidFill>
              </a:rPr>
              <a:t>Требования к структуре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chemeClr val="bg1"/>
                </a:solidFill>
              </a:rPr>
              <a:t>основной образовательной программы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bg1"/>
              </a:solidFill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1125538"/>
            <a:ext cx="8555038" cy="215900"/>
          </a:xfrm>
        </p:spPr>
        <p:txBody>
          <a:bodyPr/>
          <a:lstStyle/>
          <a:p>
            <a:r>
              <a:rPr lang="ru-RU" altLang="ru-RU" sz="1800" b="1" smtClean="0">
                <a:solidFill>
                  <a:srgbClr val="CC3300"/>
                </a:solidFill>
              </a:rPr>
              <a:t>Основная образовательная программа – целостный документ</a:t>
            </a:r>
            <a:br>
              <a:rPr lang="ru-RU" altLang="ru-RU" sz="1800" b="1" smtClean="0">
                <a:solidFill>
                  <a:srgbClr val="CC3300"/>
                </a:solidFill>
              </a:rPr>
            </a:br>
            <a:endParaRPr lang="ru-RU" altLang="ru-RU" sz="1800" b="1" smtClean="0">
              <a:solidFill>
                <a:srgbClr val="CC3300"/>
              </a:solidFill>
            </a:endParaRP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484313"/>
            <a:ext cx="4043362" cy="5073650"/>
          </a:xfrm>
        </p:spPr>
        <p:txBody>
          <a:bodyPr/>
          <a:lstStyle/>
          <a:p>
            <a:pPr lvl="2">
              <a:lnSpc>
                <a:spcPct val="80000"/>
              </a:lnSpc>
            </a:pPr>
            <a:endParaRPr lang="ru-RU" altLang="ru-RU" sz="900" b="1" smtClean="0">
              <a:solidFill>
                <a:schemeClr val="accent2"/>
              </a:solidFill>
            </a:endParaRPr>
          </a:p>
          <a:p>
            <a:pPr lvl="1">
              <a:lnSpc>
                <a:spcPct val="80000"/>
              </a:lnSpc>
              <a:buFontTx/>
              <a:buNone/>
            </a:pPr>
            <a:r>
              <a:rPr lang="ru-RU" altLang="ru-RU" sz="1600" b="1" smtClean="0">
                <a:solidFill>
                  <a:srgbClr val="CC0000"/>
                </a:solidFill>
              </a:rPr>
              <a:t>НАЧАЛЬНАЯ ШКОЛА</a:t>
            </a:r>
          </a:p>
          <a:p>
            <a:pPr>
              <a:lnSpc>
                <a:spcPct val="80000"/>
              </a:lnSpc>
            </a:pPr>
            <a:r>
              <a:rPr lang="ru-RU" altLang="ru-RU" sz="1600" b="1" smtClean="0">
                <a:solidFill>
                  <a:srgbClr val="003399"/>
                </a:solidFill>
              </a:rPr>
              <a:t>пояснительная записка</a:t>
            </a:r>
          </a:p>
          <a:p>
            <a:pPr>
              <a:lnSpc>
                <a:spcPct val="80000"/>
              </a:lnSpc>
            </a:pPr>
            <a:r>
              <a:rPr lang="ru-RU" altLang="ru-RU" sz="1600" b="1" smtClean="0">
                <a:solidFill>
                  <a:srgbClr val="003399"/>
                </a:solidFill>
              </a:rPr>
              <a:t>планируемые результаты освоения основной образовательной  программы</a:t>
            </a:r>
          </a:p>
          <a:p>
            <a:pPr>
              <a:lnSpc>
                <a:spcPct val="80000"/>
              </a:lnSpc>
            </a:pPr>
            <a:r>
              <a:rPr lang="ru-RU" altLang="ru-RU" sz="1600" b="1" smtClean="0">
                <a:solidFill>
                  <a:srgbClr val="003399"/>
                </a:solidFill>
              </a:rPr>
              <a:t> учебный план</a:t>
            </a:r>
          </a:p>
          <a:p>
            <a:pPr>
              <a:lnSpc>
                <a:spcPct val="80000"/>
              </a:lnSpc>
            </a:pPr>
            <a:r>
              <a:rPr lang="ru-RU" altLang="ru-RU" sz="1600" b="1" smtClean="0">
                <a:solidFill>
                  <a:srgbClr val="003399"/>
                </a:solidFill>
              </a:rPr>
              <a:t>программа формирования </a:t>
            </a:r>
            <a:r>
              <a:rPr lang="ru-RU" altLang="ru-RU" sz="1600" b="1" smtClean="0">
                <a:solidFill>
                  <a:srgbClr val="CC3300"/>
                </a:solidFill>
              </a:rPr>
              <a:t>универсальных учебных действий</a:t>
            </a:r>
            <a:r>
              <a:rPr lang="ru-RU" altLang="ru-RU" sz="1600" b="1" smtClean="0">
                <a:solidFill>
                  <a:srgbClr val="003399"/>
                </a:solidFill>
              </a:rPr>
              <a:t> </a:t>
            </a:r>
          </a:p>
          <a:p>
            <a:pPr>
              <a:lnSpc>
                <a:spcPct val="80000"/>
              </a:lnSpc>
            </a:pPr>
            <a:r>
              <a:rPr lang="ru-RU" altLang="ru-RU" sz="1600" b="1" smtClean="0">
                <a:solidFill>
                  <a:srgbClr val="003399"/>
                </a:solidFill>
              </a:rPr>
              <a:t>программы  учебных предметов</a:t>
            </a:r>
          </a:p>
          <a:p>
            <a:pPr>
              <a:lnSpc>
                <a:spcPct val="80000"/>
              </a:lnSpc>
            </a:pPr>
            <a:r>
              <a:rPr lang="ru-RU" altLang="ru-RU" sz="1600" b="1" smtClean="0">
                <a:solidFill>
                  <a:srgbClr val="003399"/>
                </a:solidFill>
              </a:rPr>
              <a:t>программа</a:t>
            </a:r>
            <a:r>
              <a:rPr lang="ru-RU" altLang="ru-RU" sz="1600" b="1" smtClean="0">
                <a:solidFill>
                  <a:srgbClr val="CC3300"/>
                </a:solidFill>
              </a:rPr>
              <a:t> духовно-нравственного развития, воспитания</a:t>
            </a:r>
          </a:p>
          <a:p>
            <a:pPr>
              <a:lnSpc>
                <a:spcPct val="80000"/>
              </a:lnSpc>
            </a:pPr>
            <a:r>
              <a:rPr lang="ru-RU" altLang="ru-RU" sz="1600" b="1" smtClean="0">
                <a:solidFill>
                  <a:srgbClr val="003399"/>
                </a:solidFill>
              </a:rPr>
              <a:t>программа </a:t>
            </a:r>
            <a:r>
              <a:rPr lang="ru-RU" altLang="ru-RU" sz="1600" b="1" smtClean="0">
                <a:solidFill>
                  <a:srgbClr val="CC3300"/>
                </a:solidFill>
              </a:rPr>
              <a:t>формирования культуры  здорового и безопасного образа жизни</a:t>
            </a:r>
          </a:p>
          <a:p>
            <a:pPr>
              <a:lnSpc>
                <a:spcPct val="80000"/>
              </a:lnSpc>
            </a:pPr>
            <a:r>
              <a:rPr lang="ru-RU" altLang="ru-RU" sz="1600" b="1" smtClean="0">
                <a:solidFill>
                  <a:srgbClr val="003399"/>
                </a:solidFill>
              </a:rPr>
              <a:t>программа</a:t>
            </a:r>
            <a:r>
              <a:rPr lang="ru-RU" altLang="ru-RU" sz="1600" b="1" smtClean="0">
                <a:solidFill>
                  <a:srgbClr val="CC3300"/>
                </a:solidFill>
              </a:rPr>
              <a:t> коррекционной работы</a:t>
            </a:r>
          </a:p>
          <a:p>
            <a:pPr>
              <a:lnSpc>
                <a:spcPct val="80000"/>
              </a:lnSpc>
            </a:pPr>
            <a:r>
              <a:rPr lang="ru-RU" altLang="ru-RU" sz="1600" b="1" smtClean="0">
                <a:solidFill>
                  <a:srgbClr val="CC3300"/>
                </a:solidFill>
              </a:rPr>
              <a:t>система оценки</a:t>
            </a:r>
            <a:r>
              <a:rPr lang="ru-RU" altLang="ru-RU" sz="1600" b="1" smtClean="0">
                <a:solidFill>
                  <a:srgbClr val="003399"/>
                </a:solidFill>
              </a:rPr>
              <a:t> достижения планируемых результатов</a:t>
            </a:r>
          </a:p>
          <a:p>
            <a:pPr lvl="2">
              <a:lnSpc>
                <a:spcPct val="80000"/>
              </a:lnSpc>
            </a:pPr>
            <a:endParaRPr lang="ru-RU" altLang="ru-RU" sz="1600" b="1" smtClean="0">
              <a:solidFill>
                <a:srgbClr val="003399"/>
              </a:solidFill>
            </a:endParaRPr>
          </a:p>
        </p:txBody>
      </p:sp>
      <p:sp>
        <p:nvSpPr>
          <p:cNvPr id="337925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284663" y="1641475"/>
            <a:ext cx="4859337" cy="5216525"/>
          </a:xfrm>
        </p:spPr>
        <p:txBody>
          <a:bodyPr/>
          <a:lstStyle/>
          <a:p>
            <a:pPr lvl="1">
              <a:lnSpc>
                <a:spcPct val="80000"/>
              </a:lnSpc>
              <a:buFontTx/>
              <a:buNone/>
              <a:defRPr/>
            </a:pPr>
            <a:r>
              <a:rPr lang="ru-RU" sz="1600" b="1" dirty="0" smtClean="0">
                <a:solidFill>
                  <a:srgbClr val="CC0000"/>
                </a:solidFill>
              </a:rPr>
              <a:t>ОСНОВНАЯ и СТАРШАЯ  ШКОЛА</a:t>
            </a:r>
          </a:p>
          <a:p>
            <a:pPr lvl="1">
              <a:lnSpc>
                <a:spcPct val="80000"/>
              </a:lnSpc>
              <a:buFontTx/>
              <a:buNone/>
              <a:defRPr/>
            </a:pPr>
            <a:r>
              <a:rPr kumimoji="1" lang="ru-RU" sz="1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Целевой</a:t>
            </a:r>
          </a:p>
          <a:p>
            <a:pPr>
              <a:lnSpc>
                <a:spcPct val="80000"/>
              </a:lnSpc>
              <a:defRPr/>
            </a:pPr>
            <a:r>
              <a:rPr lang="ru-RU" sz="1400" dirty="0" smtClean="0">
                <a:solidFill>
                  <a:srgbClr val="003399"/>
                </a:solidFill>
              </a:rPr>
              <a:t>пояснительная записка</a:t>
            </a:r>
          </a:p>
          <a:p>
            <a:pPr>
              <a:lnSpc>
                <a:spcPct val="80000"/>
              </a:lnSpc>
              <a:defRPr/>
            </a:pPr>
            <a:r>
              <a:rPr lang="ru-RU" sz="1400" dirty="0" smtClean="0">
                <a:solidFill>
                  <a:srgbClr val="003399"/>
                </a:solidFill>
              </a:rPr>
              <a:t>планируемые результаты освоения основной образовательной программы</a:t>
            </a:r>
          </a:p>
          <a:p>
            <a:pPr>
              <a:lnSpc>
                <a:spcPct val="80000"/>
              </a:lnSpc>
              <a:defRPr/>
            </a:pPr>
            <a:r>
              <a:rPr lang="ru-RU" sz="1400" dirty="0" smtClean="0">
                <a:solidFill>
                  <a:srgbClr val="003399"/>
                </a:solidFill>
              </a:rPr>
              <a:t>система оценки достижения планируемых результатов</a:t>
            </a:r>
            <a:endParaRPr kumimoji="1" lang="ru-RU" sz="1400" b="1" dirty="0" smtClean="0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kumimoji="1" lang="ru-RU" sz="1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Содержательный  </a:t>
            </a:r>
          </a:p>
          <a:p>
            <a:pPr>
              <a:lnSpc>
                <a:spcPct val="80000"/>
              </a:lnSpc>
              <a:defRPr/>
            </a:pPr>
            <a:r>
              <a:rPr lang="ru-RU" sz="1400" dirty="0" smtClean="0">
                <a:solidFill>
                  <a:srgbClr val="CC0000"/>
                </a:solidFill>
              </a:rPr>
              <a:t>программа развития универсальных учебных действий:</a:t>
            </a:r>
          </a:p>
          <a:p>
            <a:pPr>
              <a:lnSpc>
                <a:spcPct val="80000"/>
              </a:lnSpc>
              <a:buClr>
                <a:srgbClr val="CC0000"/>
              </a:buClr>
              <a:buFont typeface="Wingdings" pitchFamily="2" charset="2"/>
              <a:buNone/>
              <a:defRPr/>
            </a:pPr>
            <a:r>
              <a:rPr lang="ru-RU" sz="1400" dirty="0" smtClean="0">
                <a:solidFill>
                  <a:schemeClr val="bg2"/>
                </a:solidFill>
              </a:rPr>
              <a:t>       </a:t>
            </a:r>
            <a:r>
              <a:rPr lang="ru-RU" sz="1400" dirty="0" smtClean="0">
                <a:solidFill>
                  <a:srgbClr val="003399"/>
                </a:solidFill>
              </a:rPr>
              <a:t>использования ИКТ</a:t>
            </a:r>
          </a:p>
          <a:p>
            <a:pPr>
              <a:lnSpc>
                <a:spcPct val="80000"/>
              </a:lnSpc>
              <a:buClr>
                <a:srgbClr val="CC0000"/>
              </a:buClr>
              <a:buFont typeface="Wingdings" pitchFamily="2" charset="2"/>
              <a:buNone/>
              <a:defRPr/>
            </a:pPr>
            <a:r>
              <a:rPr lang="ru-RU" sz="1400" dirty="0" smtClean="0">
                <a:solidFill>
                  <a:srgbClr val="003399"/>
                </a:solidFill>
              </a:rPr>
              <a:t>       учебно-исследовательской деятельности </a:t>
            </a:r>
          </a:p>
          <a:p>
            <a:pPr>
              <a:lnSpc>
                <a:spcPct val="80000"/>
              </a:lnSpc>
              <a:buClr>
                <a:srgbClr val="CC0000"/>
              </a:buClr>
              <a:buFont typeface="Wingdings" pitchFamily="2" charset="2"/>
              <a:buNone/>
              <a:defRPr/>
            </a:pPr>
            <a:r>
              <a:rPr lang="ru-RU" sz="1400" dirty="0" smtClean="0">
                <a:solidFill>
                  <a:srgbClr val="003399"/>
                </a:solidFill>
              </a:rPr>
              <a:t>       проектной деятельности</a:t>
            </a:r>
            <a:r>
              <a:rPr lang="ru-RU" sz="1400" dirty="0" smtClean="0">
                <a:solidFill>
                  <a:schemeClr val="bg2"/>
                </a:solidFill>
              </a:rPr>
              <a:t> </a:t>
            </a:r>
          </a:p>
          <a:p>
            <a:pPr>
              <a:lnSpc>
                <a:spcPct val="80000"/>
              </a:lnSpc>
              <a:defRPr/>
            </a:pPr>
            <a:r>
              <a:rPr lang="ru-RU" sz="1400" dirty="0" smtClean="0">
                <a:solidFill>
                  <a:srgbClr val="CC0000"/>
                </a:solidFill>
              </a:rPr>
              <a:t>программы отдельных учебных предметов, курсов</a:t>
            </a:r>
          </a:p>
          <a:p>
            <a:pPr>
              <a:lnSpc>
                <a:spcPct val="80000"/>
              </a:lnSpc>
              <a:defRPr/>
            </a:pPr>
            <a:r>
              <a:rPr lang="ru-RU" sz="1400" dirty="0" smtClean="0">
                <a:solidFill>
                  <a:srgbClr val="CC0000"/>
                </a:solidFill>
              </a:rPr>
              <a:t>программа воспитания и социализации:</a:t>
            </a:r>
            <a:r>
              <a:rPr lang="ru-RU" sz="1400" dirty="0" smtClean="0">
                <a:solidFill>
                  <a:schemeClr val="bg2"/>
                </a:solidFill>
              </a:rPr>
              <a:t> </a:t>
            </a:r>
          </a:p>
          <a:p>
            <a:pPr>
              <a:lnSpc>
                <a:spcPct val="80000"/>
              </a:lnSpc>
              <a:buClr>
                <a:srgbClr val="CC0000"/>
              </a:buClr>
              <a:buFont typeface="Wingdings" pitchFamily="2" charset="2"/>
              <a:buNone/>
              <a:defRPr/>
            </a:pPr>
            <a:r>
              <a:rPr lang="ru-RU" sz="1400" dirty="0" smtClean="0">
                <a:solidFill>
                  <a:schemeClr val="bg2"/>
                </a:solidFill>
              </a:rPr>
              <a:t>       </a:t>
            </a:r>
            <a:r>
              <a:rPr lang="ru-RU" sz="1400" dirty="0" smtClean="0">
                <a:solidFill>
                  <a:srgbClr val="003399"/>
                </a:solidFill>
              </a:rPr>
              <a:t>духовно-нравственное развитие и воспитание социализация  и профессиональная ориентация</a:t>
            </a:r>
          </a:p>
          <a:p>
            <a:pPr>
              <a:lnSpc>
                <a:spcPct val="80000"/>
              </a:lnSpc>
              <a:buClr>
                <a:srgbClr val="CC0000"/>
              </a:buClr>
              <a:buFont typeface="Wingdings" pitchFamily="2" charset="2"/>
              <a:buNone/>
              <a:defRPr/>
            </a:pPr>
            <a:r>
              <a:rPr lang="ru-RU" sz="1400" dirty="0" smtClean="0">
                <a:solidFill>
                  <a:srgbClr val="003399"/>
                </a:solidFill>
              </a:rPr>
              <a:t>       экологическая культура, культура здорового и безопасного образа жизни  </a:t>
            </a:r>
            <a:endParaRPr lang="en-US" sz="1400" dirty="0" smtClean="0">
              <a:solidFill>
                <a:srgbClr val="003399"/>
              </a:solidFill>
            </a:endParaRPr>
          </a:p>
          <a:p>
            <a:pPr>
              <a:lnSpc>
                <a:spcPct val="80000"/>
              </a:lnSpc>
              <a:defRPr/>
            </a:pPr>
            <a:r>
              <a:rPr lang="ru-RU" sz="1400" dirty="0" smtClean="0">
                <a:solidFill>
                  <a:srgbClr val="CC0000"/>
                </a:solidFill>
              </a:rPr>
              <a:t>п</a:t>
            </a:r>
            <a:r>
              <a:rPr lang="en-US" sz="1400" dirty="0" err="1" smtClean="0">
                <a:solidFill>
                  <a:srgbClr val="CC0000"/>
                </a:solidFill>
              </a:rPr>
              <a:t>рограмм</a:t>
            </a:r>
            <a:r>
              <a:rPr lang="ru-RU" sz="1400" dirty="0" smtClean="0">
                <a:solidFill>
                  <a:srgbClr val="CC0000"/>
                </a:solidFill>
              </a:rPr>
              <a:t>а </a:t>
            </a:r>
            <a:r>
              <a:rPr lang="en-US" sz="1400" dirty="0" smtClean="0">
                <a:solidFill>
                  <a:srgbClr val="CC0000"/>
                </a:solidFill>
              </a:rPr>
              <a:t> </a:t>
            </a:r>
            <a:r>
              <a:rPr lang="en-US" sz="1400" dirty="0" err="1" smtClean="0">
                <a:solidFill>
                  <a:srgbClr val="CC0000"/>
                </a:solidFill>
              </a:rPr>
              <a:t>коррекционной</a:t>
            </a:r>
            <a:r>
              <a:rPr lang="en-US" sz="1400" dirty="0" smtClean="0">
                <a:solidFill>
                  <a:srgbClr val="CC0000"/>
                </a:solidFill>
              </a:rPr>
              <a:t> </a:t>
            </a:r>
            <a:r>
              <a:rPr lang="en-US" sz="1400" dirty="0" err="1" smtClean="0">
                <a:solidFill>
                  <a:srgbClr val="CC0000"/>
                </a:solidFill>
              </a:rPr>
              <a:t>работы</a:t>
            </a:r>
            <a:endParaRPr kumimoji="1" lang="ru-RU" sz="1400" b="1" dirty="0" smtClean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kumimoji="1" lang="ru-RU" sz="1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Организационный</a:t>
            </a:r>
            <a:endParaRPr lang="ru-RU" sz="1400" b="1" dirty="0" smtClean="0">
              <a:solidFill>
                <a:srgbClr val="CC0000"/>
              </a:solidFill>
            </a:endParaRPr>
          </a:p>
          <a:p>
            <a:pPr>
              <a:lnSpc>
                <a:spcPct val="80000"/>
              </a:lnSpc>
              <a:defRPr/>
            </a:pPr>
            <a:r>
              <a:rPr lang="ru-RU" sz="1400" dirty="0" smtClean="0">
                <a:solidFill>
                  <a:srgbClr val="003399"/>
                </a:solidFill>
              </a:rPr>
              <a:t>учебный план </a:t>
            </a:r>
          </a:p>
          <a:p>
            <a:pPr>
              <a:lnSpc>
                <a:spcPct val="80000"/>
              </a:lnSpc>
              <a:defRPr/>
            </a:pPr>
            <a:r>
              <a:rPr lang="ru-RU" sz="1400" dirty="0" smtClean="0">
                <a:solidFill>
                  <a:srgbClr val="003399"/>
                </a:solidFill>
              </a:rPr>
              <a:t>система условий реализации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1619250" y="188913"/>
            <a:ext cx="6048375" cy="1008062"/>
          </a:xfrm>
          <a:prstGeom prst="horizontalScroll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должен:</a:t>
            </a:r>
          </a:p>
        </p:txBody>
      </p:sp>
      <p:sp>
        <p:nvSpPr>
          <p:cNvPr id="4" name="TextBox 3"/>
          <p:cNvSpPr txBox="1"/>
          <p:nvPr/>
        </p:nvSpPr>
        <p:spPr>
          <a:xfrm flipH="1">
            <a:off x="323850" y="1341438"/>
            <a:ext cx="4103688" cy="2368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Уметь:</a:t>
            </a:r>
          </a:p>
          <a:p>
            <a:pPr indent="355600" algn="just">
              <a:buFont typeface="Arial" pitchFamily="34" charset="0"/>
              <a:buChar char="•"/>
              <a:defRPr/>
            </a:pPr>
            <a:r>
              <a:rPr lang="ru-RU" sz="2000" dirty="0">
                <a:latin typeface="Arial" charset="0"/>
              </a:rPr>
              <a:t>Формировать УУД,</a:t>
            </a:r>
          </a:p>
          <a:p>
            <a:pPr indent="355600" algn="just">
              <a:buFont typeface="Arial" pitchFamily="34" charset="0"/>
              <a:buChar char="•"/>
              <a:defRPr/>
            </a:pPr>
            <a:r>
              <a:rPr lang="ru-RU" sz="2000" dirty="0">
                <a:latin typeface="Arial" charset="0"/>
              </a:rPr>
              <a:t>Составлять учебные ситуации,</a:t>
            </a:r>
          </a:p>
          <a:p>
            <a:pPr indent="355600" algn="just">
              <a:buFont typeface="Arial" pitchFamily="34" charset="0"/>
              <a:buChar char="•"/>
              <a:defRPr/>
            </a:pPr>
            <a:r>
              <a:rPr lang="ru-RU" sz="2000" dirty="0">
                <a:latin typeface="Arial" charset="0"/>
              </a:rPr>
              <a:t>Оценивать достижения планируемых действий</a:t>
            </a:r>
          </a:p>
          <a:p>
            <a:pPr marL="571500" indent="-571500" algn="ctr">
              <a:buFont typeface="Arial" pitchFamily="34" charset="0"/>
              <a:buChar char="•"/>
              <a:defRPr/>
            </a:pPr>
            <a:endParaRPr lang="ru-RU" sz="2000" dirty="0">
              <a:latin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03788" y="1341438"/>
            <a:ext cx="3527425" cy="2368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Знать:</a:t>
            </a:r>
          </a:p>
          <a:p>
            <a:pPr marL="457200" indent="-457200" algn="just">
              <a:buFont typeface="Arial" pitchFamily="34" charset="0"/>
              <a:buChar char="•"/>
              <a:defRPr/>
            </a:pPr>
            <a:r>
              <a:rPr lang="ru-RU" sz="2000" dirty="0">
                <a:solidFill>
                  <a:srgbClr val="003399"/>
                </a:solidFill>
                <a:cs typeface="Arial" pitchFamily="34" charset="0"/>
              </a:rPr>
              <a:t>Термины и понятия,</a:t>
            </a:r>
          </a:p>
          <a:p>
            <a:pPr marL="457200" indent="-457200" algn="just">
              <a:buFont typeface="Arial" pitchFamily="34" charset="0"/>
              <a:buChar char="•"/>
              <a:defRPr/>
            </a:pPr>
            <a:r>
              <a:rPr lang="ru-RU" sz="2000" dirty="0">
                <a:solidFill>
                  <a:srgbClr val="003399"/>
                </a:solidFill>
                <a:cs typeface="Arial" pitchFamily="34" charset="0"/>
              </a:rPr>
              <a:t>Систему требований,</a:t>
            </a:r>
          </a:p>
          <a:p>
            <a:pPr marL="457200" indent="-457200" algn="just">
              <a:buFont typeface="Arial" pitchFamily="34" charset="0"/>
              <a:buChar char="•"/>
              <a:defRPr/>
            </a:pPr>
            <a:r>
              <a:rPr lang="ru-RU" sz="2000" dirty="0">
                <a:solidFill>
                  <a:srgbClr val="003399"/>
                </a:solidFill>
                <a:cs typeface="Arial" pitchFamily="34" charset="0"/>
              </a:rPr>
              <a:t>Методические требования</a:t>
            </a:r>
          </a:p>
          <a:p>
            <a:pPr marL="571500" indent="-571500" algn="ctr">
              <a:buFont typeface="Arial" pitchFamily="34" charset="0"/>
              <a:buChar char="•"/>
              <a:defRPr/>
            </a:pPr>
            <a:endParaRPr lang="ru-RU" dirty="0"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35150" y="3709988"/>
            <a:ext cx="5400675" cy="1755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Понимать:</a:t>
            </a:r>
          </a:p>
          <a:p>
            <a:pPr marL="457200" indent="-457200" algn="just">
              <a:buFont typeface="Arial" pitchFamily="34" charset="0"/>
              <a:buChar char="•"/>
              <a:defRPr/>
            </a:pPr>
            <a:r>
              <a:rPr lang="ru-RU" sz="2000" dirty="0">
                <a:solidFill>
                  <a:srgbClr val="003399"/>
                </a:solidFill>
                <a:latin typeface="Arial" charset="0"/>
              </a:rPr>
              <a:t>Как проектировать УУД,</a:t>
            </a:r>
          </a:p>
          <a:p>
            <a:pPr marL="457200" indent="-457200" algn="just">
              <a:buFont typeface="Arial" pitchFamily="34" charset="0"/>
              <a:buChar char="•"/>
              <a:defRPr/>
            </a:pPr>
            <a:r>
              <a:rPr lang="ru-RU" sz="2000" dirty="0">
                <a:solidFill>
                  <a:srgbClr val="003399"/>
                </a:solidFill>
                <a:latin typeface="Arial" charset="0"/>
              </a:rPr>
              <a:t>Как составлять портфолио ученика,</a:t>
            </a:r>
          </a:p>
          <a:p>
            <a:pPr marL="457200" indent="-457200" algn="just">
              <a:buFont typeface="Arial" pitchFamily="34" charset="0"/>
              <a:buChar char="•"/>
              <a:defRPr/>
            </a:pPr>
            <a:r>
              <a:rPr lang="ru-RU" sz="2000" dirty="0">
                <a:solidFill>
                  <a:srgbClr val="003399"/>
                </a:solidFill>
                <a:latin typeface="Arial" charset="0"/>
              </a:rPr>
              <a:t>Как составлять программы внеурочной деятельности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952500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chemeClr val="bg1"/>
                </a:solidFill>
              </a:rPr>
              <a:t>Требования к условиям реализации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chemeClr val="bg1"/>
                </a:solidFill>
              </a:rPr>
              <a:t>основной образовательной программы</a:t>
            </a: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153988" y="855663"/>
            <a:ext cx="8642350" cy="669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30238" indent="-188913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6813" indent="-1730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2" eaLnBrk="1" hangingPunct="1">
              <a:spcBef>
                <a:spcPct val="0"/>
              </a:spcBef>
            </a:pPr>
            <a:endParaRPr lang="ru-RU" altLang="ru-RU" sz="2000" b="1">
              <a:solidFill>
                <a:schemeClr val="accent2"/>
              </a:solidFill>
            </a:endParaRPr>
          </a:p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ru-RU" altLang="ru-RU" sz="2400" b="1">
                <a:solidFill>
                  <a:srgbClr val="CC3300"/>
                </a:solidFill>
              </a:rPr>
              <a:t>кадровые условия</a:t>
            </a:r>
          </a:p>
          <a:p>
            <a:pPr lvl="2" eaLnBrk="1" hangingPunct="1">
              <a:spcBef>
                <a:spcPct val="0"/>
              </a:spcBef>
            </a:pPr>
            <a:r>
              <a:rPr lang="ru-RU" altLang="ru-RU" sz="1800" b="1">
                <a:solidFill>
                  <a:srgbClr val="003399"/>
                </a:solidFill>
              </a:rPr>
              <a:t>возможность требовать наличие квалификационной категории в государственных и муниципальных образовательных учреждениях</a:t>
            </a:r>
          </a:p>
          <a:p>
            <a:pPr lvl="2" eaLnBrk="1" hangingPunct="1">
              <a:spcBef>
                <a:spcPct val="0"/>
              </a:spcBef>
            </a:pPr>
            <a:r>
              <a:rPr lang="ru-RU" altLang="ru-RU" sz="1800" b="1">
                <a:solidFill>
                  <a:srgbClr val="003399"/>
                </a:solidFill>
              </a:rPr>
              <a:t>повышение квалификации один раз в пять лет</a:t>
            </a:r>
          </a:p>
          <a:p>
            <a:pPr lvl="2" eaLnBrk="1" hangingPunct="1">
              <a:spcBef>
                <a:spcPct val="0"/>
              </a:spcBef>
            </a:pPr>
            <a:r>
              <a:rPr lang="ru-RU" altLang="ru-RU" sz="1800" b="1">
                <a:solidFill>
                  <a:srgbClr val="003399"/>
                </a:solidFill>
              </a:rPr>
              <a:t>соотнесение с новым порядком аттестации</a:t>
            </a:r>
          </a:p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ru-RU" altLang="ru-RU" sz="2400" b="1">
                <a:solidFill>
                  <a:srgbClr val="CC3300"/>
                </a:solidFill>
              </a:rPr>
              <a:t>финансовые условия </a:t>
            </a:r>
          </a:p>
          <a:p>
            <a:pPr lvl="2" eaLnBrk="1" hangingPunct="1">
              <a:spcBef>
                <a:spcPct val="0"/>
              </a:spcBef>
            </a:pPr>
            <a:r>
              <a:rPr lang="ru-RU" altLang="ru-RU" sz="1800" b="1">
                <a:solidFill>
                  <a:srgbClr val="003399"/>
                </a:solidFill>
              </a:rPr>
              <a:t>норматив финансирования не зависит от количества учебных дней в неделю</a:t>
            </a:r>
          </a:p>
          <a:p>
            <a:pPr lvl="2" eaLnBrk="1" hangingPunct="1">
              <a:spcBef>
                <a:spcPct val="0"/>
              </a:spcBef>
            </a:pPr>
            <a:r>
              <a:rPr lang="ru-RU" altLang="ru-RU" sz="1800" b="1">
                <a:solidFill>
                  <a:srgbClr val="003399"/>
                </a:solidFill>
              </a:rPr>
              <a:t>соотнесение с ФЗ-83</a:t>
            </a:r>
            <a:endParaRPr lang="ru-RU" altLang="ru-RU" b="1">
              <a:solidFill>
                <a:srgbClr val="CC3300"/>
              </a:solidFill>
            </a:endParaRPr>
          </a:p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ru-RU" altLang="ru-RU" sz="2400" b="1">
                <a:solidFill>
                  <a:srgbClr val="CC3300"/>
                </a:solidFill>
              </a:rPr>
              <a:t>материально-технические условия</a:t>
            </a:r>
          </a:p>
          <a:p>
            <a:pPr lvl="2" eaLnBrk="1" hangingPunct="1">
              <a:spcBef>
                <a:spcPct val="0"/>
              </a:spcBef>
            </a:pPr>
            <a:r>
              <a:rPr lang="ru-RU" altLang="ru-RU" sz="1800" b="1">
                <a:solidFill>
                  <a:srgbClr val="003399"/>
                </a:solidFill>
              </a:rPr>
              <a:t>функциональный подход к определению условий</a:t>
            </a:r>
          </a:p>
          <a:p>
            <a:pPr lvl="2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003399"/>
                </a:solidFill>
              </a:rPr>
              <a:t>  </a:t>
            </a:r>
            <a:r>
              <a:rPr lang="ru-RU" altLang="ru-RU" sz="1700">
                <a:solidFill>
                  <a:srgbClr val="003399"/>
                </a:solidFill>
              </a:rPr>
              <a:t>(возможность получения информации различными способами, проведения экспериментов, создания материальных объектов и др.) </a:t>
            </a:r>
          </a:p>
          <a:p>
            <a:pPr lvl="2" eaLnBrk="1" hangingPunct="1">
              <a:spcBef>
                <a:spcPct val="0"/>
              </a:spcBef>
            </a:pPr>
            <a:r>
              <a:rPr lang="ru-RU" altLang="ru-RU" sz="1800" b="1">
                <a:solidFill>
                  <a:srgbClr val="003399"/>
                </a:solidFill>
              </a:rPr>
              <a:t>возможность для беспрепятственного доступа обучающихся с ОВЗ к объектам инфраструктуры</a:t>
            </a:r>
            <a:r>
              <a:rPr lang="ru-RU" altLang="ru-RU" sz="1800">
                <a:solidFill>
                  <a:srgbClr val="003399"/>
                </a:solidFill>
              </a:rPr>
              <a:t> </a:t>
            </a:r>
            <a:r>
              <a:rPr lang="ru-RU" altLang="ru-RU" sz="1800" b="1">
                <a:solidFill>
                  <a:srgbClr val="003399"/>
                </a:solidFill>
              </a:rPr>
              <a:t> </a:t>
            </a:r>
          </a:p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ru-RU" altLang="ru-RU" sz="2400" b="1">
                <a:solidFill>
                  <a:srgbClr val="CC3300"/>
                </a:solidFill>
              </a:rPr>
              <a:t>информационная среда образовательного учреждения</a:t>
            </a:r>
            <a:endParaRPr lang="ru-RU" altLang="ru-RU" sz="2000" b="1">
              <a:solidFill>
                <a:srgbClr val="CC3300"/>
              </a:solidFill>
            </a:endParaRPr>
          </a:p>
          <a:p>
            <a:pPr lvl="2" eaLnBrk="1" hangingPunct="1">
              <a:spcBef>
                <a:spcPct val="0"/>
              </a:spcBef>
              <a:buFontTx/>
              <a:buNone/>
            </a:pPr>
            <a:endParaRPr lang="ru-RU" altLang="ru-RU" sz="2000">
              <a:solidFill>
                <a:srgbClr val="CC3300"/>
              </a:solidFill>
            </a:endParaRPr>
          </a:p>
          <a:p>
            <a:pPr lvl="2" eaLnBrk="1" hangingPunct="1">
              <a:spcBef>
                <a:spcPct val="0"/>
              </a:spcBef>
              <a:buFontTx/>
              <a:buNone/>
            </a:pPr>
            <a:endParaRPr lang="ru-RU" altLang="ru-RU" sz="2000" b="1">
              <a:solidFill>
                <a:srgbClr val="003399"/>
              </a:solidFill>
            </a:endParaRPr>
          </a:p>
          <a:p>
            <a:pPr lvl="2" eaLnBrk="1" hangingPunct="1">
              <a:spcBef>
                <a:spcPct val="0"/>
              </a:spcBef>
            </a:pPr>
            <a:endParaRPr lang="ru-RU" altLang="ru-RU" sz="2000">
              <a:solidFill>
                <a:srgbClr val="003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1196975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chemeClr val="bg1"/>
                </a:solidFill>
              </a:rPr>
              <a:t> Переход на новые образовательные стандарты</a:t>
            </a: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4500563" y="1557338"/>
            <a:ext cx="4103687" cy="164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b="1">
              <a:solidFill>
                <a:srgbClr val="CC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ru-RU" sz="2400" b="1">
              <a:solidFill>
                <a:schemeClr val="accent2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chemeClr val="accent2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chemeClr val="accent2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chemeClr val="accent2"/>
              </a:solidFill>
            </a:endParaRP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395288" y="1336675"/>
            <a:ext cx="8497887" cy="5630863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spAutoFit/>
          </a:bodyPr>
          <a:lstStyle/>
          <a:p>
            <a:pPr marL="1588" indent="381000" algn="just" eaLnBrk="1" hangingPunct="1">
              <a:buFontTx/>
              <a:buAutoNum type="arabicPeriod"/>
              <a:defRPr/>
            </a:pPr>
            <a:r>
              <a:rPr lang="ru-RU" sz="1800" b="1" dirty="0">
                <a:solidFill>
                  <a:srgbClr val="003399"/>
                </a:solidFill>
                <a:latin typeface="Arial" charset="0"/>
              </a:rPr>
              <a:t>От </a:t>
            </a:r>
            <a:r>
              <a:rPr lang="ru-RU" sz="1800" b="1" dirty="0">
                <a:solidFill>
                  <a:srgbClr val="CC0000"/>
                </a:solidFill>
                <a:latin typeface="Arial" charset="0"/>
              </a:rPr>
              <a:t>стандартов</a:t>
            </a:r>
            <a:r>
              <a:rPr lang="ru-RU" sz="1800" b="1" dirty="0">
                <a:solidFill>
                  <a:srgbClr val="003399"/>
                </a:solidFill>
                <a:latin typeface="Arial" charset="0"/>
              </a:rPr>
              <a:t>, содержащих подробный </a:t>
            </a:r>
            <a:r>
              <a:rPr lang="ru-RU" sz="1800" b="1" dirty="0">
                <a:solidFill>
                  <a:srgbClr val="CC0000"/>
                </a:solidFill>
                <a:latin typeface="Arial" charset="0"/>
              </a:rPr>
              <a:t>перечень тем</a:t>
            </a:r>
            <a:r>
              <a:rPr lang="ru-RU" sz="1800" b="1" dirty="0">
                <a:solidFill>
                  <a:srgbClr val="003399"/>
                </a:solidFill>
                <a:latin typeface="Arial" charset="0"/>
              </a:rPr>
              <a:t> по каждому предмету, обязательных для изучения каждым учеником, к новым стандартам – </a:t>
            </a:r>
            <a:r>
              <a:rPr lang="ru-RU" sz="1800" b="1" dirty="0">
                <a:solidFill>
                  <a:srgbClr val="CC0000"/>
                </a:solidFill>
                <a:latin typeface="Arial" charset="0"/>
              </a:rPr>
              <a:t>требованиям</a:t>
            </a:r>
            <a:r>
              <a:rPr lang="ru-RU" sz="1800" b="1" dirty="0">
                <a:solidFill>
                  <a:srgbClr val="003399"/>
                </a:solidFill>
                <a:latin typeface="Arial" charset="0"/>
              </a:rPr>
              <a:t> о том, какими должны быть школьные </a:t>
            </a:r>
            <a:r>
              <a:rPr lang="ru-RU" sz="1800" b="1" dirty="0">
                <a:solidFill>
                  <a:srgbClr val="CC0000"/>
                </a:solidFill>
                <a:latin typeface="Arial" charset="0"/>
              </a:rPr>
              <a:t>программы</a:t>
            </a:r>
            <a:r>
              <a:rPr lang="ru-RU" sz="1800" b="1" dirty="0">
                <a:solidFill>
                  <a:srgbClr val="003399"/>
                </a:solidFill>
                <a:latin typeface="Arial" charset="0"/>
              </a:rPr>
              <a:t>, какие </a:t>
            </a:r>
            <a:r>
              <a:rPr lang="ru-RU" sz="1800" b="1" dirty="0">
                <a:solidFill>
                  <a:srgbClr val="CC0000"/>
                </a:solidFill>
                <a:latin typeface="Arial" charset="0"/>
              </a:rPr>
              <a:t>результаты</a:t>
            </a:r>
            <a:r>
              <a:rPr lang="ru-RU" sz="1800" b="1" dirty="0">
                <a:solidFill>
                  <a:srgbClr val="003399"/>
                </a:solidFill>
                <a:latin typeface="Arial" charset="0"/>
              </a:rPr>
              <a:t> должны продемонстрировать дети, какие </a:t>
            </a:r>
            <a:r>
              <a:rPr lang="ru-RU" sz="1800" b="1" dirty="0">
                <a:solidFill>
                  <a:srgbClr val="CC0000"/>
                </a:solidFill>
                <a:latin typeface="Arial" charset="0"/>
              </a:rPr>
              <a:t>условия</a:t>
            </a:r>
            <a:r>
              <a:rPr lang="ru-RU" sz="1800" b="1" dirty="0">
                <a:solidFill>
                  <a:srgbClr val="003399"/>
                </a:solidFill>
                <a:latin typeface="Arial" charset="0"/>
              </a:rPr>
              <a:t> должны быть созданы в школе для достижения этих результатов</a:t>
            </a:r>
          </a:p>
          <a:p>
            <a:pPr marL="1588" indent="381000" algn="just" eaLnBrk="1" hangingPunct="1">
              <a:buFontTx/>
              <a:buAutoNum type="arabicPeriod"/>
              <a:defRPr/>
            </a:pPr>
            <a:r>
              <a:rPr lang="ru-RU" sz="1800" b="1" dirty="0">
                <a:solidFill>
                  <a:srgbClr val="003399"/>
                </a:solidFill>
                <a:latin typeface="Arial" charset="0"/>
              </a:rPr>
              <a:t>Две части: </a:t>
            </a:r>
            <a:r>
              <a:rPr lang="ru-RU" sz="1800" b="1" dirty="0">
                <a:solidFill>
                  <a:srgbClr val="CC0000"/>
                </a:solidFill>
                <a:latin typeface="Arial" charset="0"/>
              </a:rPr>
              <a:t>обязательная</a:t>
            </a:r>
            <a:r>
              <a:rPr lang="ru-RU" sz="1800" b="1" dirty="0">
                <a:solidFill>
                  <a:srgbClr val="003399"/>
                </a:solidFill>
                <a:latin typeface="Arial" charset="0"/>
              </a:rPr>
              <a:t> и та, которая </a:t>
            </a:r>
            <a:r>
              <a:rPr lang="ru-RU" sz="1800" b="1" dirty="0">
                <a:solidFill>
                  <a:srgbClr val="CC0000"/>
                </a:solidFill>
                <a:latin typeface="Arial" charset="0"/>
              </a:rPr>
              <a:t>формируется школой</a:t>
            </a:r>
            <a:r>
              <a:rPr lang="ru-RU" sz="1800" b="1" dirty="0">
                <a:solidFill>
                  <a:srgbClr val="003399"/>
                </a:solidFill>
                <a:latin typeface="Arial" charset="0"/>
              </a:rPr>
              <a:t>. Чем старше ступень, тем больше возможность выбора</a:t>
            </a:r>
          </a:p>
          <a:p>
            <a:pPr marL="1588" indent="381000" algn="just" eaLnBrk="1" hangingPunct="1">
              <a:buFontTx/>
              <a:buAutoNum type="arabicPeriod"/>
              <a:defRPr/>
            </a:pPr>
            <a:r>
              <a:rPr lang="ru-RU" sz="1800" b="1" dirty="0">
                <a:solidFill>
                  <a:srgbClr val="003399"/>
                </a:solidFill>
                <a:latin typeface="Arial" charset="0"/>
              </a:rPr>
              <a:t>Новый стандарт предусматривает </a:t>
            </a:r>
            <a:r>
              <a:rPr lang="ru-RU" sz="1800" b="1" dirty="0">
                <a:solidFill>
                  <a:srgbClr val="CC0000"/>
                </a:solidFill>
                <a:latin typeface="Arial" charset="0"/>
              </a:rPr>
              <a:t>внеаудиторную</a:t>
            </a:r>
            <a:r>
              <a:rPr lang="ru-RU" sz="1800" b="1" dirty="0">
                <a:solidFill>
                  <a:srgbClr val="003399"/>
                </a:solidFill>
                <a:latin typeface="Arial" charset="0"/>
              </a:rPr>
              <a:t> занятость</a:t>
            </a:r>
          </a:p>
          <a:p>
            <a:pPr marL="1588" indent="381000" algn="just" eaLnBrk="1" hangingPunct="1">
              <a:buFontTx/>
              <a:buAutoNum type="arabicPeriod"/>
              <a:defRPr/>
            </a:pPr>
            <a:r>
              <a:rPr lang="ru-RU" sz="1800" b="1" dirty="0">
                <a:solidFill>
                  <a:srgbClr val="CC0000"/>
                </a:solidFill>
                <a:latin typeface="Arial" charset="0"/>
              </a:rPr>
              <a:t>Результат</a:t>
            </a:r>
            <a:r>
              <a:rPr lang="ru-RU" sz="1800" b="1" dirty="0">
                <a:solidFill>
                  <a:srgbClr val="003399"/>
                </a:solidFill>
                <a:latin typeface="Arial" charset="0"/>
              </a:rPr>
              <a:t> образования – это не только </a:t>
            </a:r>
            <a:r>
              <a:rPr lang="ru-RU" sz="1800" b="1" dirty="0">
                <a:solidFill>
                  <a:srgbClr val="CC0000"/>
                </a:solidFill>
                <a:latin typeface="Arial" charset="0"/>
              </a:rPr>
              <a:t>знания</a:t>
            </a:r>
            <a:r>
              <a:rPr lang="ru-RU" sz="1800" b="1" dirty="0">
                <a:solidFill>
                  <a:srgbClr val="003399"/>
                </a:solidFill>
                <a:latin typeface="Arial" charset="0"/>
              </a:rPr>
              <a:t>, но и </a:t>
            </a:r>
            <a:r>
              <a:rPr lang="ru-RU" sz="1800" b="1" dirty="0">
                <a:solidFill>
                  <a:srgbClr val="CC0000"/>
                </a:solidFill>
                <a:latin typeface="Arial" charset="0"/>
              </a:rPr>
              <a:t>умение применять</a:t>
            </a:r>
            <a:r>
              <a:rPr lang="ru-RU" sz="1800" b="1" dirty="0">
                <a:solidFill>
                  <a:srgbClr val="003399"/>
                </a:solidFill>
                <a:latin typeface="Arial" charset="0"/>
              </a:rPr>
              <a:t> их в повседневной жизни.</a:t>
            </a:r>
          </a:p>
          <a:p>
            <a:pPr marL="1588" indent="381000" algn="just" eaLnBrk="1" hangingPunct="1">
              <a:buFontTx/>
              <a:buAutoNum type="arabicPeriod"/>
              <a:defRPr/>
            </a:pPr>
            <a:r>
              <a:rPr lang="ru-RU" sz="1800" b="1" dirty="0">
                <a:solidFill>
                  <a:srgbClr val="003399"/>
                </a:solidFill>
                <a:latin typeface="Arial" charset="0"/>
              </a:rPr>
              <a:t>В школе должны быть созданы </a:t>
            </a:r>
            <a:r>
              <a:rPr lang="ru-RU" sz="1800" b="1" dirty="0">
                <a:solidFill>
                  <a:srgbClr val="CC0000"/>
                </a:solidFill>
                <a:latin typeface="Arial" charset="0"/>
              </a:rPr>
              <a:t>кадровые</a:t>
            </a:r>
            <a:r>
              <a:rPr lang="ru-RU" sz="1800" b="1" dirty="0">
                <a:solidFill>
                  <a:srgbClr val="003399"/>
                </a:solidFill>
                <a:latin typeface="Arial" charset="0"/>
              </a:rPr>
              <a:t>, </a:t>
            </a:r>
            <a:r>
              <a:rPr lang="ru-RU" sz="1800" b="1" dirty="0">
                <a:solidFill>
                  <a:srgbClr val="CC0000"/>
                </a:solidFill>
                <a:latin typeface="Arial" charset="0"/>
              </a:rPr>
              <a:t>материально-технические и другие условия</a:t>
            </a:r>
            <a:r>
              <a:rPr lang="ru-RU" sz="1800" b="1" dirty="0">
                <a:solidFill>
                  <a:srgbClr val="003399"/>
                </a:solidFill>
                <a:latin typeface="Arial" charset="0"/>
              </a:rPr>
              <a:t>, обеспечивающие развитие образовательной инфраструктуры в соответствии с требованиями времени</a:t>
            </a:r>
          </a:p>
          <a:p>
            <a:pPr marL="1588" indent="381000" algn="just" eaLnBrk="1" hangingPunct="1">
              <a:buFontTx/>
              <a:buAutoNum type="arabicPeriod"/>
              <a:defRPr/>
            </a:pPr>
            <a:r>
              <a:rPr lang="ru-RU" sz="1800" b="1" dirty="0">
                <a:solidFill>
                  <a:srgbClr val="CC0000"/>
                </a:solidFill>
                <a:latin typeface="Arial" charset="0"/>
              </a:rPr>
              <a:t>Финансовое</a:t>
            </a:r>
            <a:r>
              <a:rPr lang="ru-RU" sz="1800" b="1" dirty="0">
                <a:solidFill>
                  <a:srgbClr val="003399"/>
                </a:solidFill>
                <a:latin typeface="Arial" charset="0"/>
              </a:rPr>
              <a:t> обеспечение строится на принципах </a:t>
            </a:r>
            <a:r>
              <a:rPr lang="ru-RU" sz="1800" b="1" dirty="0">
                <a:solidFill>
                  <a:srgbClr val="CC0000"/>
                </a:solidFill>
                <a:latin typeface="Arial" charset="0"/>
              </a:rPr>
              <a:t>нормативно-</a:t>
            </a:r>
            <a:r>
              <a:rPr lang="ru-RU" sz="1800" b="1" dirty="0" err="1">
                <a:solidFill>
                  <a:srgbClr val="CC0000"/>
                </a:solidFill>
                <a:latin typeface="Arial" charset="0"/>
              </a:rPr>
              <a:t>подушевого</a:t>
            </a:r>
            <a:r>
              <a:rPr lang="ru-RU" sz="1800" b="1" dirty="0">
                <a:solidFill>
                  <a:srgbClr val="CC0000"/>
                </a:solidFill>
                <a:latin typeface="Arial" charset="0"/>
              </a:rPr>
              <a:t> финансирования.</a:t>
            </a:r>
            <a:r>
              <a:rPr lang="ru-RU" sz="1800" b="1" dirty="0">
                <a:solidFill>
                  <a:srgbClr val="003399"/>
                </a:solidFill>
                <a:latin typeface="Arial" charset="0"/>
              </a:rPr>
              <a:t> При этом средства поступают и в муниципалитеты, и в каждую школу по нормативу </a:t>
            </a:r>
            <a:r>
              <a:rPr lang="ru-RU" sz="1800" b="1" dirty="0">
                <a:solidFill>
                  <a:srgbClr val="CC0000"/>
                </a:solidFill>
                <a:latin typeface="Arial" charset="0"/>
              </a:rPr>
              <a:t>независимо от форм собственности</a:t>
            </a:r>
          </a:p>
          <a:p>
            <a:pPr marL="342900" indent="-342900" algn="just" eaLnBrk="1" hangingPunct="1">
              <a:buFontTx/>
              <a:buAutoNum type="arabicPeriod"/>
              <a:defRPr/>
            </a:pPr>
            <a:endParaRPr lang="ru-RU" sz="1800" b="1" dirty="0">
              <a:solidFill>
                <a:srgbClr val="CC0000"/>
              </a:solidFill>
              <a:latin typeface="Arial" charset="0"/>
            </a:endParaRPr>
          </a:p>
          <a:p>
            <a:pPr marL="342900" indent="-342900" algn="just" eaLnBrk="1" hangingPunct="1">
              <a:buFontTx/>
              <a:buAutoNum type="arabicPeriod"/>
              <a:defRPr/>
            </a:pPr>
            <a:endParaRPr lang="ru-RU" sz="1800" b="1" dirty="0">
              <a:solidFill>
                <a:srgbClr val="CC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115888"/>
            <a:ext cx="8713787" cy="419100"/>
          </a:xfrm>
          <a:solidFill>
            <a:schemeClr val="accent1"/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Старый стандарт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66688" y="549275"/>
          <a:ext cx="8785225" cy="2825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63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63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963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963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7934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Парадигма</a:t>
                      </a:r>
                      <a:endParaRPr lang="ru-RU" sz="1600" dirty="0"/>
                    </a:p>
                  </a:txBody>
                  <a:tcPr marL="91443" marR="91443"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Содержание</a:t>
                      </a:r>
                      <a:endParaRPr lang="ru-RU" sz="1600" dirty="0"/>
                    </a:p>
                  </a:txBody>
                  <a:tcPr marL="91443" marR="91443"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Цель</a:t>
                      </a:r>
                      <a:endParaRPr lang="ru-RU" sz="1600" dirty="0"/>
                    </a:p>
                  </a:txBody>
                  <a:tcPr marL="91443" marR="91443"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Инструменты</a:t>
                      </a:r>
                      <a:endParaRPr lang="ru-RU" sz="1600" dirty="0"/>
                    </a:p>
                  </a:txBody>
                  <a:tcPr marL="91443" marR="91443" marT="45709" marB="45709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6832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 smtClean="0"/>
                        <a:t>Знаниевая</a:t>
                      </a:r>
                      <a:endParaRPr lang="ru-RU" sz="1600" dirty="0"/>
                    </a:p>
                  </a:txBody>
                  <a:tcPr marL="91443" marR="91443" marT="45709" marB="45709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Подробный </a:t>
                      </a:r>
                      <a:r>
                        <a:rPr lang="ru-RU" sz="1600" b="0" i="0" u="none" dirty="0" smtClean="0">
                          <a:solidFill>
                            <a:schemeClr val="tx1"/>
                          </a:solidFill>
                        </a:rPr>
                        <a:t>перечень тем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по каждому предмету, обязательных </a:t>
                      </a:r>
                      <a:r>
                        <a:rPr lang="ru-RU" sz="1600" b="0" u="none" dirty="0" smtClean="0">
                          <a:solidFill>
                            <a:schemeClr val="tx1"/>
                          </a:solidFill>
                        </a:rPr>
                        <a:t>для изучения 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каждым учеником</a:t>
                      </a:r>
                      <a:endParaRPr lang="ru-RU" sz="1600" dirty="0"/>
                    </a:p>
                  </a:txBody>
                  <a:tcPr marL="91443" marR="91443"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Усвоение знаний, умений и навыков по разделенным предметам</a:t>
                      </a:r>
                      <a:endParaRPr lang="ru-RU" sz="1600" dirty="0"/>
                    </a:p>
                  </a:txBody>
                  <a:tcPr marL="91443" marR="91443" marT="45709" marB="4570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Классно-урочная система, </a:t>
                      </a:r>
                      <a:r>
                        <a:rPr lang="ru-RU" sz="1600" dirty="0" err="1" smtClean="0"/>
                        <a:t>каледарно-тематическое</a:t>
                      </a:r>
                      <a:r>
                        <a:rPr lang="ru-RU" sz="1600" dirty="0" smtClean="0"/>
                        <a:t> планирование</a:t>
                      </a:r>
                      <a:endParaRPr lang="ru-RU" sz="1600" dirty="0"/>
                    </a:p>
                  </a:txBody>
                  <a:tcPr marL="91443" marR="91443" marT="45709" marB="45709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073">
                <a:tc gridSpan="4"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Педагог</a:t>
                      </a:r>
                      <a:r>
                        <a:rPr lang="ru-RU" sz="1600" b="1" baseline="0" dirty="0" smtClean="0"/>
                        <a:t> как проводник знаний и контролер</a:t>
                      </a:r>
                      <a:endParaRPr lang="ru-RU" sz="1600" b="1" dirty="0"/>
                    </a:p>
                  </a:txBody>
                  <a:tcPr marL="91443" marR="91443" marT="45709" marB="45709"/>
                </a:tc>
                <a:tc hMerge="1"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6" name="Содержимое 3"/>
          <p:cNvGraphicFramePr>
            <a:graphicFrameLocks/>
          </p:cNvGraphicFramePr>
          <p:nvPr/>
        </p:nvGraphicFramePr>
        <p:xfrm>
          <a:off x="117475" y="3846513"/>
          <a:ext cx="8785225" cy="27495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63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86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619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403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4615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Парадигма</a:t>
                      </a:r>
                      <a:endParaRPr lang="ru-RU" sz="1600" dirty="0"/>
                    </a:p>
                  </a:txBody>
                  <a:tcPr marL="91443" marR="9144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Содержание</a:t>
                      </a:r>
                      <a:endParaRPr lang="ru-RU" sz="1600" dirty="0"/>
                    </a:p>
                  </a:txBody>
                  <a:tcPr marL="91443" marR="9144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Цель</a:t>
                      </a:r>
                      <a:endParaRPr lang="ru-RU" sz="1600" dirty="0"/>
                    </a:p>
                  </a:txBody>
                  <a:tcPr marL="91443" marR="91443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Инструменты</a:t>
                      </a:r>
                      <a:endParaRPr lang="ru-RU" sz="1600" dirty="0"/>
                    </a:p>
                  </a:txBody>
                  <a:tcPr marL="91443" marR="91443" marT="45732" marB="4573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4280">
                <a:tc>
                  <a:txBody>
                    <a:bodyPr/>
                    <a:lstStyle/>
                    <a:p>
                      <a:r>
                        <a:rPr lang="ru-RU" sz="1600" dirty="0" err="1" smtClean="0"/>
                        <a:t>Деятельностная</a:t>
                      </a:r>
                      <a:endParaRPr lang="ru-RU" sz="1600" dirty="0"/>
                    </a:p>
                  </a:txBody>
                  <a:tcPr marL="91443" marR="91443" marT="45732" marB="4573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Система требований: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600" b="0" dirty="0" smtClean="0"/>
                        <a:t> к результатам освоения ООП</a:t>
                      </a:r>
                      <a:r>
                        <a:rPr lang="ru-RU" sz="1600" dirty="0" smtClean="0"/>
                        <a:t>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600" b="0" dirty="0" smtClean="0"/>
                        <a:t> к структуре ООП</a:t>
                      </a:r>
                      <a:r>
                        <a:rPr lang="ru-RU" sz="1600" dirty="0" smtClean="0"/>
                        <a:t>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600" b="0" dirty="0" smtClean="0"/>
                        <a:t> к условиям реализации ООП</a:t>
                      </a:r>
                      <a:endParaRPr lang="ru-RU" sz="1600" dirty="0"/>
                    </a:p>
                  </a:txBody>
                  <a:tcPr marL="91443" marR="91443" marT="45732" marB="45732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Формирование целостного социально-ориентированного взгляда на мир</a:t>
                      </a:r>
                      <a:endParaRPr lang="ru-RU" sz="1600" dirty="0"/>
                    </a:p>
                  </a:txBody>
                  <a:tcPr marL="91443" marR="91443" marT="45732" marB="45732"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Разнообразие форм занятий с опорой на проектную деятельность, индивидуальные образовательные маршруты</a:t>
                      </a:r>
                      <a:endParaRPr lang="ru-RU" sz="1600" dirty="0"/>
                    </a:p>
                  </a:txBody>
                  <a:tcPr marL="91443" marR="91443" marT="45732" marB="45732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9112">
                <a:tc gridSpan="4"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Педагог</a:t>
                      </a:r>
                      <a:r>
                        <a:rPr lang="ru-RU" sz="1600" b="1" baseline="0" dirty="0" smtClean="0"/>
                        <a:t> как диагност и </a:t>
                      </a:r>
                      <a:r>
                        <a:rPr lang="ru-RU" sz="1600" b="1" baseline="0" dirty="0" err="1" smtClean="0"/>
                        <a:t>рефлексирующий</a:t>
                      </a:r>
                      <a:r>
                        <a:rPr lang="ru-RU" sz="1600" b="1" baseline="0" dirty="0" smtClean="0"/>
                        <a:t> соучастник</a:t>
                      </a:r>
                      <a:endParaRPr lang="ru-RU" sz="1600" b="1" dirty="0"/>
                    </a:p>
                  </a:txBody>
                  <a:tcPr marL="91443" marR="91443" marT="45732" marB="45732"/>
                </a:tc>
                <a:tc hMerge="1"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Заголовок 1"/>
          <p:cNvSpPr txBox="1">
            <a:spLocks/>
          </p:cNvSpPr>
          <p:nvPr/>
        </p:nvSpPr>
        <p:spPr>
          <a:xfrm>
            <a:off x="179388" y="3429000"/>
            <a:ext cx="8713787" cy="417513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Новый стандарт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Сравнительный анализ стандартов </a:t>
            </a:r>
            <a:r>
              <a:rPr lang="en-US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II</a:t>
            </a:r>
            <a:r>
              <a:rPr lang="ru-RU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поколения</a:t>
            </a:r>
            <a:endParaRPr lang="ru-RU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68313" y="1495425"/>
          <a:ext cx="8351837" cy="48133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783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839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839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7884">
                <a:tc gridSpan="3"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0" marR="0" marT="0" marB="0" anchor="ctr">
                    <a:lnL>
                      <a:noFill/>
                    </a:lnL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1300"/>
                    </a:p>
                  </a:txBody>
                  <a:tcPr marL="64892" marR="64892" marT="32446" marB="32446">
                    <a:lnL>
                      <a:noFill/>
                    </a:lnL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64892" marR="64892" marT="32446" marB="32446"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5677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rgbClr val="333333"/>
                          </a:solidFill>
                          <a:effectLst/>
                          <a:latin typeface="Georgia"/>
                        </a:rPr>
                        <a:t>Стандарты первого поколения </a:t>
                      </a:r>
                      <a:endParaRPr lang="ru-RU" sz="1800" dirty="0">
                        <a:effectLst/>
                      </a:endParaRPr>
                    </a:p>
                  </a:txBody>
                  <a:tcPr marL="48663" marR="486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rgbClr val="333333"/>
                          </a:solidFill>
                          <a:effectLst/>
                          <a:latin typeface="Georgia"/>
                        </a:rPr>
                        <a:t>Линии сравнения </a:t>
                      </a:r>
                      <a:endParaRPr lang="ru-RU" sz="1800" dirty="0">
                        <a:effectLst/>
                      </a:endParaRPr>
                    </a:p>
                  </a:txBody>
                  <a:tcPr marL="48663" marR="486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>
                          <a:solidFill>
                            <a:srgbClr val="333333"/>
                          </a:solidFill>
                          <a:effectLst/>
                          <a:latin typeface="Georgia"/>
                        </a:rPr>
                        <a:t>Стандарты второго поколения </a:t>
                      </a:r>
                      <a:endParaRPr lang="ru-RU" sz="1800">
                        <a:effectLst/>
                      </a:endParaRPr>
                    </a:p>
                  </a:txBody>
                  <a:tcPr marL="48663" marR="486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3516"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333333"/>
                          </a:solidFill>
                          <a:effectLst/>
                          <a:latin typeface="Georgia"/>
                        </a:rPr>
                        <a:t>Усвоение знаний, умений, навыков </a:t>
                      </a:r>
                      <a:endParaRPr lang="ru-RU" sz="1800" dirty="0">
                        <a:effectLst/>
                      </a:endParaRPr>
                    </a:p>
                  </a:txBody>
                  <a:tcPr marL="48663" marR="486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rgbClr val="333333"/>
                          </a:solidFill>
                          <a:effectLst/>
                          <a:latin typeface="Georgia"/>
                        </a:rPr>
                        <a:t>Цели обучения </a:t>
                      </a:r>
                      <a:endParaRPr lang="ru-RU" sz="1800" dirty="0">
                        <a:effectLst/>
                      </a:endParaRPr>
                    </a:p>
                  </a:txBody>
                  <a:tcPr marL="48663" marR="486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333333"/>
                          </a:solidFill>
                          <a:effectLst/>
                          <a:latin typeface="Georgia"/>
                        </a:rPr>
                        <a:t>Формирование универсальных учебных действий </a:t>
                      </a:r>
                      <a:endParaRPr lang="ru-RU" sz="1800" dirty="0">
                        <a:effectLst/>
                      </a:endParaRPr>
                    </a:p>
                  </a:txBody>
                  <a:tcPr marL="48663" marR="486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1354"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333333"/>
                          </a:solidFill>
                          <a:effectLst/>
                          <a:latin typeface="Georgia"/>
                        </a:rPr>
                        <a:t>Ориентация на учебно-предметное содержание </a:t>
                      </a:r>
                      <a:endParaRPr lang="ru-RU" sz="1800" dirty="0">
                        <a:effectLst/>
                      </a:endParaRPr>
                    </a:p>
                  </a:txBody>
                  <a:tcPr marL="48663" marR="486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>
                          <a:solidFill>
                            <a:srgbClr val="333333"/>
                          </a:solidFill>
                          <a:effectLst/>
                          <a:latin typeface="Georgia"/>
                        </a:rPr>
                        <a:t>Содержание образования </a:t>
                      </a:r>
                      <a:endParaRPr lang="ru-RU" sz="1800">
                        <a:effectLst/>
                      </a:endParaRPr>
                    </a:p>
                  </a:txBody>
                  <a:tcPr marL="48663" marR="486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333333"/>
                          </a:solidFill>
                          <a:effectLst/>
                          <a:latin typeface="Georgia"/>
                        </a:rPr>
                        <a:t>Включение в контекст обучения решение значимых жизненных задач </a:t>
                      </a:r>
                      <a:endParaRPr lang="ru-RU" sz="1800" dirty="0">
                        <a:effectLst/>
                      </a:endParaRPr>
                    </a:p>
                  </a:txBody>
                  <a:tcPr marL="48663" marR="486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51354"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333333"/>
                          </a:solidFill>
                          <a:effectLst/>
                          <a:latin typeface="Georgia"/>
                        </a:rPr>
                        <a:t>Учебная деятельность определялась учителем стихийно </a:t>
                      </a:r>
                      <a:endParaRPr lang="ru-RU" sz="1800" dirty="0">
                        <a:effectLst/>
                      </a:endParaRPr>
                    </a:p>
                  </a:txBody>
                  <a:tcPr marL="48663" marR="486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>
                          <a:solidFill>
                            <a:srgbClr val="333333"/>
                          </a:solidFill>
                          <a:effectLst/>
                          <a:latin typeface="Georgia"/>
                        </a:rPr>
                        <a:t>Организация учебного процесса </a:t>
                      </a:r>
                      <a:endParaRPr lang="ru-RU" sz="1800">
                        <a:effectLst/>
                      </a:endParaRPr>
                    </a:p>
                  </a:txBody>
                  <a:tcPr marL="48663" marR="486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333333"/>
                          </a:solidFill>
                          <a:effectLst/>
                          <a:latin typeface="Georgia"/>
                        </a:rPr>
                        <a:t>Создание индивидуальных образовательных программ </a:t>
                      </a:r>
                      <a:endParaRPr lang="ru-RU" sz="1800" dirty="0">
                        <a:effectLst/>
                      </a:endParaRPr>
                    </a:p>
                  </a:txBody>
                  <a:tcPr marL="48663" marR="486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63516">
                <a:tc>
                  <a:txBody>
                    <a:bodyPr/>
                    <a:lstStyle/>
                    <a:p>
                      <a:r>
                        <a:rPr lang="ru-RU" sz="1800">
                          <a:solidFill>
                            <a:srgbClr val="333333"/>
                          </a:solidFill>
                          <a:effectLst/>
                          <a:latin typeface="Georgia"/>
                        </a:rPr>
                        <a:t>Основная - фронтальная </a:t>
                      </a:r>
                      <a:endParaRPr lang="ru-RU" sz="1800">
                        <a:effectLst/>
                      </a:endParaRPr>
                    </a:p>
                  </a:txBody>
                  <a:tcPr marL="48663" marR="486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>
                          <a:solidFill>
                            <a:srgbClr val="333333"/>
                          </a:solidFill>
                          <a:effectLst/>
                          <a:latin typeface="Georgia"/>
                        </a:rPr>
                        <a:t>Формы обучения </a:t>
                      </a:r>
                      <a:endParaRPr lang="ru-RU" sz="1800">
                        <a:effectLst/>
                      </a:endParaRPr>
                    </a:p>
                  </a:txBody>
                  <a:tcPr marL="48663" marR="486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333333"/>
                          </a:solidFill>
                          <a:effectLst/>
                          <a:latin typeface="Georgia"/>
                        </a:rPr>
                        <a:t>Признание решающей роли учебного сотрудничества </a:t>
                      </a:r>
                      <a:endParaRPr lang="ru-RU" sz="1800" dirty="0">
                        <a:effectLst/>
                      </a:endParaRPr>
                    </a:p>
                  </a:txBody>
                  <a:tcPr marL="48663" marR="486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692150"/>
            <a:ext cx="8229600" cy="5578475"/>
          </a:xfrm>
        </p:spPr>
        <p:txBody>
          <a:bodyPr rtlCol="0">
            <a:normAutofit fontScale="92500" lnSpcReduction="10000"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Одно из главных отличий Стандартов второго поколения от Стандартов первого поколения: </a:t>
            </a:r>
          </a:p>
          <a:p>
            <a:pPr algn="just"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Стандарты первого поколения ориентированы на процесс, на содержание;</a:t>
            </a:r>
          </a:p>
          <a:p>
            <a:pPr algn="just"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Стандарты второго поколения ориентированы на результат.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 eaLnBrk="1" fontAlgn="auto" hangingPunct="1">
              <a:spcAft>
                <a:spcPts val="0"/>
              </a:spcAft>
              <a:defRPr/>
            </a:pPr>
            <a:endParaRPr lang="ru-RU" sz="15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это означает? </a:t>
            </a:r>
          </a:p>
          <a:p>
            <a:pPr algn="just" eaLnBrk="1" fontAlgn="auto" hangingPunct="1"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sz="3200" b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Раньше учитель должен был выдать программу (содержание).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 eaLnBrk="1" fontAlgn="auto" hangingPunct="1"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Сегодня – учитель должен обеспечить достижение планируемых результатов.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288" y="188913"/>
            <a:ext cx="8353425" cy="6480175"/>
          </a:xfrm>
        </p:spPr>
        <p:txBody>
          <a:bodyPr/>
          <a:lstStyle/>
          <a:p>
            <a:pPr marL="0" indent="0" algn="ctr" eaLnBrk="1" hangingPunct="1">
              <a:buFont typeface="Arial" charset="0"/>
              <a:buNone/>
              <a:defRPr/>
            </a:pPr>
            <a:r>
              <a:rPr lang="ru-RU" sz="2000" b="1" dirty="0" smtClean="0">
                <a:solidFill>
                  <a:srgbClr val="C00000"/>
                </a:solidFill>
              </a:rPr>
              <a:t>Требования к результатам освоения основных общеобразовательных программ – </a:t>
            </a:r>
            <a:r>
              <a:rPr lang="ru-RU" sz="2000" b="1" dirty="0" smtClean="0">
                <a:solidFill>
                  <a:srgbClr val="003399"/>
                </a:solidFill>
              </a:rPr>
              <a:t>описание совокупности компетентностей выпускника образовательного учреждения, определяемых личностными, семейными, общественными и государственными потребностями. </a:t>
            </a:r>
          </a:p>
          <a:p>
            <a:pPr eaLnBrk="1" hangingPunct="1">
              <a:buFont typeface="Arial" charset="0"/>
              <a:buChar char="•"/>
              <a:defRPr/>
            </a:pPr>
            <a:endParaRPr lang="ru-RU" sz="1400" dirty="0" smtClean="0"/>
          </a:p>
          <a:p>
            <a:pPr marL="0" indent="0" algn="ctr" eaLnBrk="1" hangingPunct="1">
              <a:buFont typeface="Arial" charset="0"/>
              <a:buNone/>
              <a:defRPr/>
            </a:pPr>
            <a:r>
              <a:rPr lang="ru-RU" sz="1800" b="1" i="1" dirty="0" smtClean="0">
                <a:solidFill>
                  <a:schemeClr val="accent5">
                    <a:lumMod val="75000"/>
                  </a:schemeClr>
                </a:solidFill>
              </a:rPr>
              <a:t>По каждому предмету выделяются основное содержание (дидактические единицы) и требования к результатам обучения, включающим следующие уровни описания: </a:t>
            </a:r>
          </a:p>
          <a:p>
            <a:pPr marL="0" indent="0" algn="ctr" eaLnBrk="1" hangingPunct="1">
              <a:buFont typeface="Arial" charset="0"/>
              <a:buNone/>
              <a:defRPr/>
            </a:pPr>
            <a:endParaRPr lang="ru-RU" sz="1050" dirty="0" smtClean="0">
              <a:solidFill>
                <a:schemeClr val="tx1"/>
              </a:solidFill>
            </a:endParaRPr>
          </a:p>
          <a:p>
            <a:pPr marL="0" indent="0" eaLnBrk="1" hangingPunct="1">
              <a:buFont typeface="Arial" charset="0"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1. Цели-ориентиры, определяющие ведущие целевые установки и основные ожидаемые результаты изучения данного учебного предмета. </a:t>
            </a:r>
          </a:p>
          <a:p>
            <a:pPr marL="0" indent="0" eaLnBrk="1" hangingPunct="1">
              <a:buFont typeface="Arial" charset="0"/>
              <a:buNone/>
              <a:defRPr/>
            </a:pPr>
            <a:endParaRPr lang="ru-RU" sz="1050" b="1" dirty="0" smtClean="0">
              <a:solidFill>
                <a:schemeClr val="tx1"/>
              </a:solidFill>
            </a:endParaRPr>
          </a:p>
          <a:p>
            <a:pPr marL="0" indent="0" eaLnBrk="1" hangingPunct="1">
              <a:buFont typeface="Arial" charset="0"/>
              <a:buNone/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2. Цели, характеризующие систему учебных действий в отношении опорного учебного материала. Планируемые результаты, описывающие эту группу целей, приводятся в блоках «Выпускник научится» к каждому разделу примерной программы. Они ориентируют пользователя в том, какой уровень освоения опорного учебного материала ожидается от выпускников. </a:t>
            </a:r>
          </a:p>
          <a:p>
            <a:pPr marL="0" indent="0" eaLnBrk="1" hangingPunct="1">
              <a:buFont typeface="Arial" charset="0"/>
              <a:buNone/>
              <a:defRPr/>
            </a:pPr>
            <a:endParaRPr lang="ru-RU" sz="2000" dirty="0">
              <a:solidFill>
                <a:schemeClr val="tx1"/>
              </a:solidFill>
            </a:endParaRPr>
          </a:p>
          <a:p>
            <a:pPr marL="0" indent="0" eaLnBrk="1" hangingPunct="1">
              <a:buFont typeface="Arial" charset="0"/>
              <a:buNone/>
              <a:defRPr/>
            </a:pPr>
            <a:endParaRPr lang="ru-RU" sz="2000" dirty="0" smtClean="0">
              <a:solidFill>
                <a:schemeClr val="tx1"/>
              </a:solidFill>
            </a:endParaRPr>
          </a:p>
          <a:p>
            <a:pPr marL="0" indent="0" eaLnBrk="1" hangingPunct="1">
              <a:buFont typeface="Arial" charset="0"/>
              <a:buNone/>
              <a:defRPr/>
            </a:pPr>
            <a:endParaRPr lang="ru-RU" sz="12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>
              <a:defRPr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4619</TotalTime>
  <Words>2377</Words>
  <Application>Microsoft Office PowerPoint</Application>
  <PresentationFormat>Экран (4:3)</PresentationFormat>
  <Paragraphs>458</Paragraphs>
  <Slides>30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30</vt:i4>
      </vt:variant>
    </vt:vector>
  </HeadingPairs>
  <TitlesOfParts>
    <vt:vector size="46" baseType="lpstr">
      <vt:lpstr>Arial</vt:lpstr>
      <vt:lpstr>Verdana</vt:lpstr>
      <vt:lpstr>Wingdings 2</vt:lpstr>
      <vt:lpstr>Calibri</vt:lpstr>
      <vt:lpstr>Palatino Linotype</vt:lpstr>
      <vt:lpstr>Century Gothic</vt:lpstr>
      <vt:lpstr>Courier New</vt:lpstr>
      <vt:lpstr>Times New Roman</vt:lpstr>
      <vt:lpstr>Wingdings</vt:lpstr>
      <vt:lpstr>Georgia</vt:lpstr>
      <vt:lpstr>Bookman Old Style</vt:lpstr>
      <vt:lpstr>Tahoma</vt:lpstr>
      <vt:lpstr>Оформление по умолчанию</vt:lpstr>
      <vt:lpstr>Аспект</vt:lpstr>
      <vt:lpstr>Тема Office</vt:lpstr>
      <vt:lpstr>Исполнительная</vt:lpstr>
      <vt:lpstr> «Об изменениях в работе учителей начальной школы, связанных с внедрением ФГОС»</vt:lpstr>
      <vt:lpstr>Презентация PowerPoint</vt:lpstr>
      <vt:lpstr>Основная образовательная программа – целостный документ </vt:lpstr>
      <vt:lpstr>Презентация PowerPoint</vt:lpstr>
      <vt:lpstr>Презентация PowerPoint</vt:lpstr>
      <vt:lpstr>Старый стандарт</vt:lpstr>
      <vt:lpstr>Сравнительный анализ стандартов I и II поколения</vt:lpstr>
      <vt:lpstr>Презентация PowerPoint</vt:lpstr>
      <vt:lpstr>Презентация PowerPoint</vt:lpstr>
      <vt:lpstr>По каждому предмету выделяются основное содержание (дидактические единицы) и требования к результатам обучения, включающим следующие уровни описания: </vt:lpstr>
      <vt:lpstr>Понятие деятельностного подхода</vt:lpstr>
      <vt:lpstr>Понятие деятельностного подхода</vt:lpstr>
      <vt:lpstr>Другое понимание цели и основного результата образования</vt:lpstr>
      <vt:lpstr>Презентация PowerPoint</vt:lpstr>
      <vt:lpstr>Система планируемых результатов по каждому предмету показывает, какими именно действиями (познавательными, личностными, регулятивными, коммуникативными), преломленными через специфику содержания данного предмета, овладеют учащиеся в ходе образовательного процесса.  Так например:</vt:lpstr>
      <vt:lpstr>Учебные ситуации</vt:lpstr>
      <vt:lpstr>Учебные ситуации строятся с учётом:</vt:lpstr>
      <vt:lpstr>Результаты – системообразующий компонент стандарта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Минобрнауки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Вебинар_ФГОС ОО_апрель 2011</dc:title>
  <dc:creator>Шмелькова Л.В.</dc:creator>
  <cp:lastModifiedBy>МАОУ СОШ №11</cp:lastModifiedBy>
  <cp:revision>206</cp:revision>
  <dcterms:created xsi:type="dcterms:W3CDTF">2008-11-17T12:50:06Z</dcterms:created>
  <dcterms:modified xsi:type="dcterms:W3CDTF">2021-02-25T08:00:10Z</dcterms:modified>
</cp:coreProperties>
</file>